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0" r:id="rId3"/>
    <p:sldId id="264" r:id="rId4"/>
    <p:sldId id="258" r:id="rId5"/>
    <p:sldId id="265" r:id="rId6"/>
    <p:sldId id="269" r:id="rId7"/>
    <p:sldId id="274" r:id="rId8"/>
    <p:sldId id="275" r:id="rId9"/>
    <p:sldId id="270" r:id="rId10"/>
    <p:sldId id="267" r:id="rId11"/>
    <p:sldId id="271" r:id="rId12"/>
    <p:sldId id="268" r:id="rId13"/>
    <p:sldId id="273" r:id="rId14"/>
  </p:sldIdLst>
  <p:sldSz cx="12179300" cy="9134475" type="ledger"/>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7" autoAdjust="0"/>
  </p:normalViewPr>
  <p:slideViewPr>
    <p:cSldViewPr snapToGrid="0">
      <p:cViewPr varScale="1">
        <p:scale>
          <a:sx n="63" d="100"/>
          <a:sy n="63" d="100"/>
        </p:scale>
        <p:origin x="145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8" tIns="46479" rIns="92958" bIns="46479" rtlCol="0"/>
          <a:lstStyle>
            <a:lvl1pPr algn="r">
              <a:defRPr sz="1200"/>
            </a:lvl1pPr>
          </a:lstStyle>
          <a:p>
            <a:fld id="{E52D74D1-9A25-4E6E-94F0-AF44A29762C3}" type="datetimeFigureOut">
              <a:rPr lang="en-US" smtClean="0"/>
              <a:t>12/2/2020</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58" tIns="46479" rIns="92958" bIns="4647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5796"/>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5796"/>
          </a:xfrm>
          <a:prstGeom prst="rect">
            <a:avLst/>
          </a:prstGeom>
        </p:spPr>
        <p:txBody>
          <a:bodyPr vert="horz" lIns="92958" tIns="46479" rIns="92958" bIns="46479" rtlCol="0" anchor="b"/>
          <a:lstStyle>
            <a:lvl1pPr algn="r">
              <a:defRPr sz="1200"/>
            </a:lvl1pPr>
          </a:lstStyle>
          <a:p>
            <a:fld id="{048CF54B-F5AD-49B9-A92F-844F238A0B7E}" type="slidenum">
              <a:rPr lang="en-US" smtClean="0"/>
              <a:t>‹#›</a:t>
            </a:fld>
            <a:endParaRPr lang="en-US"/>
          </a:p>
        </p:txBody>
      </p:sp>
    </p:spTree>
    <p:extLst>
      <p:ext uri="{BB962C8B-B14F-4D97-AF65-F5344CB8AC3E}">
        <p14:creationId xmlns:p14="http://schemas.microsoft.com/office/powerpoint/2010/main" val="2836510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 y="0"/>
            <a:ext cx="12180202" cy="9134475"/>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2559909" y="2413301"/>
            <a:ext cx="7071115" cy="2018606"/>
          </a:xfrm>
        </p:spPr>
        <p:txBody>
          <a:bodyPr anchor="b">
            <a:noAutofit/>
          </a:bodyPr>
          <a:lstStyle>
            <a:lvl1pPr algn="ctr">
              <a:defRPr sz="6393">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559909" y="4792772"/>
            <a:ext cx="7071115" cy="1834955"/>
          </a:xfrm>
        </p:spPr>
        <p:txBody>
          <a:bodyPr anchor="t">
            <a:normAutofit/>
          </a:bodyPr>
          <a:lstStyle>
            <a:lvl1pPr marL="0" indent="0" algn="ctr">
              <a:buNone/>
              <a:defRPr sz="2664">
                <a:solidFill>
                  <a:schemeClr val="tx1"/>
                </a:solidFill>
              </a:defRPr>
            </a:lvl1pPr>
            <a:lvl2pPr marL="608945" indent="0" algn="ctr">
              <a:buNone/>
              <a:defRPr>
                <a:solidFill>
                  <a:schemeClr val="tx1">
                    <a:tint val="75000"/>
                  </a:schemeClr>
                </a:solidFill>
              </a:defRPr>
            </a:lvl2pPr>
            <a:lvl3pPr marL="1217889" indent="0" algn="ctr">
              <a:buNone/>
              <a:defRPr>
                <a:solidFill>
                  <a:schemeClr val="tx1">
                    <a:tint val="75000"/>
                  </a:schemeClr>
                </a:solidFill>
              </a:defRPr>
            </a:lvl3pPr>
            <a:lvl4pPr marL="1826834" indent="0" algn="ctr">
              <a:buNone/>
              <a:defRPr>
                <a:solidFill>
                  <a:schemeClr val="tx1">
                    <a:tint val="75000"/>
                  </a:schemeClr>
                </a:solidFill>
              </a:defRPr>
            </a:lvl4pPr>
            <a:lvl5pPr marL="2435779" indent="0" algn="ctr">
              <a:buNone/>
              <a:defRPr>
                <a:solidFill>
                  <a:schemeClr val="tx1">
                    <a:tint val="75000"/>
                  </a:schemeClr>
                </a:solidFill>
              </a:defRPr>
            </a:lvl5pPr>
            <a:lvl6pPr marL="3044723" indent="0" algn="ctr">
              <a:buNone/>
              <a:defRPr>
                <a:solidFill>
                  <a:schemeClr val="tx1">
                    <a:tint val="75000"/>
                  </a:schemeClr>
                </a:solidFill>
              </a:defRPr>
            </a:lvl6pPr>
            <a:lvl7pPr marL="3653668" indent="0" algn="ctr">
              <a:buNone/>
              <a:defRPr>
                <a:solidFill>
                  <a:schemeClr val="tx1">
                    <a:tint val="75000"/>
                  </a:schemeClr>
                </a:solidFill>
              </a:defRPr>
            </a:lvl7pPr>
            <a:lvl8pPr marL="4262613" indent="0" algn="ctr">
              <a:buNone/>
              <a:defRPr>
                <a:solidFill>
                  <a:schemeClr val="tx1">
                    <a:tint val="75000"/>
                  </a:schemeClr>
                </a:solidFill>
              </a:defRPr>
            </a:lvl8pPr>
            <a:lvl9pPr marL="4871557"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078799" y="6732449"/>
            <a:ext cx="896766" cy="372145"/>
          </a:xfrm>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a:xfrm>
            <a:off x="2559909" y="6732449"/>
            <a:ext cx="5414168" cy="372145"/>
          </a:xfrm>
        </p:spPr>
        <p:txBody>
          <a:bodyPr/>
          <a:lstStyle/>
          <a:p>
            <a:endParaRPr lang="en-US"/>
          </a:p>
        </p:txBody>
      </p:sp>
      <p:sp>
        <p:nvSpPr>
          <p:cNvPr id="6" name="Slide Number Placeholder 5"/>
          <p:cNvSpPr>
            <a:spLocks noGrp="1"/>
          </p:cNvSpPr>
          <p:nvPr>
            <p:ph type="sldNum" sz="quarter" idx="12"/>
          </p:nvPr>
        </p:nvSpPr>
        <p:spPr>
          <a:xfrm>
            <a:off x="9080288" y="6732449"/>
            <a:ext cx="550736" cy="372145"/>
          </a:xfrm>
        </p:spPr>
        <p:txBody>
          <a:bodyPr/>
          <a:lstStyle/>
          <a:p>
            <a:fld id="{9970C196-229F-444C-AD56-811A79372BDA}" type="slidenum">
              <a:rPr lang="en-US" smtClean="0"/>
              <a:t>‹#›</a:t>
            </a:fld>
            <a:endParaRPr lang="en-US"/>
          </a:p>
        </p:txBody>
      </p:sp>
      <p:cxnSp>
        <p:nvCxnSpPr>
          <p:cNvPr id="15" name="Straight Connector 14"/>
          <p:cNvCxnSpPr/>
          <p:nvPr/>
        </p:nvCxnSpPr>
        <p:spPr>
          <a:xfrm>
            <a:off x="2690296" y="4623617"/>
            <a:ext cx="6810342"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5081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7520" y="6413865"/>
            <a:ext cx="9055536" cy="754864"/>
          </a:xfrm>
        </p:spPr>
        <p:txBody>
          <a:bodyPr anchor="b">
            <a:normAutofit/>
          </a:bodyPr>
          <a:lstStyle>
            <a:lvl1pPr algn="ctr">
              <a:defRPr sz="3197"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66921" y="1375810"/>
            <a:ext cx="9445460" cy="4477024"/>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131"/>
            </a:lvl1pPr>
            <a:lvl2pPr marL="608945" indent="0">
              <a:buNone/>
              <a:defRPr sz="2131"/>
            </a:lvl2pPr>
            <a:lvl3pPr marL="1217889" indent="0">
              <a:buNone/>
              <a:defRPr sz="2131"/>
            </a:lvl3pPr>
            <a:lvl4pPr marL="1826834" indent="0">
              <a:buNone/>
              <a:defRPr sz="2131"/>
            </a:lvl4pPr>
            <a:lvl5pPr marL="2435779" indent="0">
              <a:buNone/>
              <a:defRPr sz="2131"/>
            </a:lvl5pPr>
            <a:lvl6pPr marL="3044723" indent="0">
              <a:buNone/>
              <a:defRPr sz="2131"/>
            </a:lvl6pPr>
            <a:lvl7pPr marL="3653668" indent="0">
              <a:buNone/>
              <a:defRPr sz="2131"/>
            </a:lvl7pPr>
            <a:lvl8pPr marL="4262613" indent="0">
              <a:buNone/>
              <a:defRPr sz="2131"/>
            </a:lvl8pPr>
            <a:lvl9pPr marL="4871557" indent="0">
              <a:buNone/>
              <a:defRPr sz="2131"/>
            </a:lvl9pPr>
          </a:lstStyle>
          <a:p>
            <a:r>
              <a:rPr lang="en-US" smtClean="0"/>
              <a:t>Click icon to add picture</a:t>
            </a:r>
            <a:endParaRPr lang="en-US" dirty="0"/>
          </a:p>
        </p:txBody>
      </p:sp>
      <p:sp>
        <p:nvSpPr>
          <p:cNvPr id="4" name="Text Placeholder 3"/>
          <p:cNvSpPr>
            <a:spLocks noGrp="1"/>
          </p:cNvSpPr>
          <p:nvPr>
            <p:ph type="body" sz="half" idx="2"/>
          </p:nvPr>
        </p:nvSpPr>
        <p:spPr>
          <a:xfrm>
            <a:off x="1567520" y="7168729"/>
            <a:ext cx="9055536" cy="657597"/>
          </a:xfrm>
        </p:spPr>
        <p:txBody>
          <a:bodyPr anchor="t">
            <a:normAutofit/>
          </a:bodyPr>
          <a:lstStyle>
            <a:lvl1pPr marL="0" indent="0" algn="ctr">
              <a:buNone/>
              <a:defRPr sz="2131"/>
            </a:lvl1pPr>
            <a:lvl2pPr marL="608945" indent="0">
              <a:buNone/>
              <a:defRPr sz="1598"/>
            </a:lvl2pPr>
            <a:lvl3pPr marL="1217889" indent="0">
              <a:buNone/>
              <a:defRPr sz="1332"/>
            </a:lvl3pPr>
            <a:lvl4pPr marL="1826834" indent="0">
              <a:buNone/>
              <a:defRPr sz="1199"/>
            </a:lvl4pPr>
            <a:lvl5pPr marL="2435779" indent="0">
              <a:buNone/>
              <a:defRPr sz="1199"/>
            </a:lvl5pPr>
            <a:lvl6pPr marL="3044723" indent="0">
              <a:buNone/>
              <a:defRPr sz="1199"/>
            </a:lvl6pPr>
            <a:lvl7pPr marL="3653668" indent="0">
              <a:buNone/>
              <a:defRPr sz="1199"/>
            </a:lvl7pPr>
            <a:lvl8pPr marL="4262613" indent="0">
              <a:buNone/>
              <a:defRPr sz="1199"/>
            </a:lvl8pPr>
            <a:lvl9pPr marL="4871557" indent="0">
              <a:buNone/>
              <a:defRPr sz="1199"/>
            </a:lvl9pPr>
          </a:lstStyle>
          <a:p>
            <a:pPr lvl="0"/>
            <a:r>
              <a:rPr lang="en-US" smtClean="0"/>
              <a:t>Edit Master text styles</a:t>
            </a:r>
          </a:p>
        </p:txBody>
      </p:sp>
      <p:sp>
        <p:nvSpPr>
          <p:cNvPr id="5" name="Date Placeholder 4"/>
          <p:cNvSpPr>
            <a:spLocks noGrp="1"/>
          </p:cNvSpPr>
          <p:nvPr>
            <p:ph type="dt" sz="half" idx="10"/>
          </p:nvPr>
        </p:nvSpPr>
        <p:spPr/>
        <p:txBody>
          <a:bodyPr/>
          <a:lstStyle/>
          <a:p>
            <a:fld id="{C12766D2-F78A-44DF-B32C-D2CD3A96B3E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0C196-229F-444C-AD56-811A79372BDA}" type="slidenum">
              <a:rPr lang="en-US" smtClean="0"/>
              <a:t>‹#›</a:t>
            </a:fld>
            <a:endParaRPr lang="en-US"/>
          </a:p>
        </p:txBody>
      </p:sp>
    </p:spTree>
    <p:extLst>
      <p:ext uri="{BB962C8B-B14F-4D97-AF65-F5344CB8AC3E}">
        <p14:creationId xmlns:p14="http://schemas.microsoft.com/office/powerpoint/2010/main" val="308384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567520" y="1207905"/>
            <a:ext cx="9055536" cy="4126177"/>
          </a:xfrm>
        </p:spPr>
        <p:txBody>
          <a:bodyPr anchor="ctr">
            <a:normAutofit/>
          </a:bodyPr>
          <a:lstStyle>
            <a:lvl1pPr algn="ctr">
              <a:defRPr sz="4262"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7519" y="5694950"/>
            <a:ext cx="9055539" cy="2131380"/>
          </a:xfrm>
        </p:spPr>
        <p:txBody>
          <a:bodyPr anchor="ctr">
            <a:normAutofit/>
          </a:bodyPr>
          <a:lstStyle>
            <a:lvl1pPr marL="0" indent="0" algn="ctr">
              <a:buNone/>
              <a:defRPr sz="2664">
                <a:solidFill>
                  <a:schemeClr val="tx1"/>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cxnSp>
        <p:nvCxnSpPr>
          <p:cNvPr id="15" name="Straight Connector 14"/>
          <p:cNvCxnSpPr/>
          <p:nvPr/>
        </p:nvCxnSpPr>
        <p:spPr>
          <a:xfrm>
            <a:off x="1702845" y="5514515"/>
            <a:ext cx="879939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9950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77258" y="1308145"/>
            <a:ext cx="8524777" cy="3157598"/>
          </a:xfrm>
        </p:spPr>
        <p:txBody>
          <a:bodyPr anchor="ctr">
            <a:normAutofit/>
          </a:bodyPr>
          <a:lstStyle>
            <a:lvl1pPr algn="ctr">
              <a:defRPr sz="4262"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1377" y="4465742"/>
            <a:ext cx="7848880" cy="868339"/>
          </a:xfrm>
        </p:spPr>
        <p:txBody>
          <a:bodyPr anchor="ctr">
            <a:normAutofit/>
          </a:bodyPr>
          <a:lstStyle>
            <a:lvl1pPr marL="0" indent="0" algn="r">
              <a:buFontTx/>
              <a:buNone/>
              <a:defRPr sz="2397"/>
            </a:lvl1pPr>
            <a:lvl2pPr marL="608945" indent="0">
              <a:buFontTx/>
              <a:buNone/>
              <a:defRPr/>
            </a:lvl2pPr>
            <a:lvl3pPr marL="1217889" indent="0">
              <a:buFontTx/>
              <a:buNone/>
              <a:defRPr/>
            </a:lvl3pPr>
            <a:lvl4pPr marL="1826834" indent="0">
              <a:buFontTx/>
              <a:buNone/>
              <a:defRPr/>
            </a:lvl4pPr>
            <a:lvl5pPr marL="2435779" indent="0">
              <a:buFontTx/>
              <a:buNone/>
              <a:defRPr/>
            </a:lvl5pPr>
          </a:lstStyle>
          <a:p>
            <a:pPr lvl="0"/>
            <a:r>
              <a:rPr lang="en-US" smtClean="0"/>
              <a:t>Edit Master text styles</a:t>
            </a:r>
          </a:p>
        </p:txBody>
      </p:sp>
      <p:sp>
        <p:nvSpPr>
          <p:cNvPr id="3" name="Text Placeholder 2"/>
          <p:cNvSpPr>
            <a:spLocks noGrp="1"/>
          </p:cNvSpPr>
          <p:nvPr>
            <p:ph type="body" idx="1"/>
          </p:nvPr>
        </p:nvSpPr>
        <p:spPr>
          <a:xfrm>
            <a:off x="1567516" y="5785168"/>
            <a:ext cx="9055541" cy="2041161"/>
          </a:xfrm>
        </p:spPr>
        <p:txBody>
          <a:bodyPr anchor="ctr">
            <a:normAutofit/>
          </a:bodyPr>
          <a:lstStyle>
            <a:lvl1pPr marL="0" indent="0" algn="ctr">
              <a:buNone/>
              <a:defRPr sz="2664">
                <a:solidFill>
                  <a:schemeClr val="tx1"/>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sp>
        <p:nvSpPr>
          <p:cNvPr id="14" name="TextBox 13"/>
          <p:cNvSpPr txBox="1"/>
          <p:nvPr/>
        </p:nvSpPr>
        <p:spPr>
          <a:xfrm>
            <a:off x="1132112" y="1205892"/>
            <a:ext cx="609124" cy="778889"/>
          </a:xfrm>
          <a:prstGeom prst="rect">
            <a:avLst/>
          </a:prstGeom>
        </p:spPr>
        <p:txBody>
          <a:bodyPr vert="horz" lIns="121793" tIns="60897" rIns="121793" bIns="60897" rtlCol="0" anchor="ctr">
            <a:noAutofit/>
          </a:bodyPr>
          <a:lstStyle/>
          <a:p>
            <a:pPr lvl="0"/>
            <a:r>
              <a:rPr lang="en-US" sz="9590" dirty="0">
                <a:solidFill>
                  <a:schemeClr val="tx1"/>
                </a:solidFill>
                <a:effectLst/>
              </a:rPr>
              <a:t>“</a:t>
            </a:r>
          </a:p>
        </p:txBody>
      </p:sp>
      <p:sp>
        <p:nvSpPr>
          <p:cNvPr id="15" name="TextBox 14"/>
          <p:cNvSpPr txBox="1"/>
          <p:nvPr/>
        </p:nvSpPr>
        <p:spPr>
          <a:xfrm>
            <a:off x="10167402" y="3766566"/>
            <a:ext cx="609124" cy="778889"/>
          </a:xfrm>
          <a:prstGeom prst="rect">
            <a:avLst/>
          </a:prstGeom>
        </p:spPr>
        <p:txBody>
          <a:bodyPr vert="horz" lIns="121793" tIns="60897" rIns="121793" bIns="60897" rtlCol="0" anchor="ctr">
            <a:noAutofit/>
          </a:bodyPr>
          <a:lstStyle/>
          <a:p>
            <a:pPr lvl="0" algn="r"/>
            <a:r>
              <a:rPr lang="en-US" sz="9590" dirty="0">
                <a:solidFill>
                  <a:schemeClr val="tx1"/>
                </a:solidFill>
                <a:effectLst/>
              </a:rPr>
              <a:t>”</a:t>
            </a:r>
          </a:p>
        </p:txBody>
      </p:sp>
      <p:cxnSp>
        <p:nvCxnSpPr>
          <p:cNvPr id="19" name="Straight Connector 18"/>
          <p:cNvCxnSpPr/>
          <p:nvPr/>
        </p:nvCxnSpPr>
        <p:spPr>
          <a:xfrm>
            <a:off x="1702846" y="5514515"/>
            <a:ext cx="878488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105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567524" y="4406846"/>
            <a:ext cx="9055528" cy="1956360"/>
          </a:xfrm>
        </p:spPr>
        <p:txBody>
          <a:bodyPr anchor="b">
            <a:normAutofit/>
          </a:bodyPr>
          <a:lstStyle>
            <a:lvl1pPr algn="l">
              <a:defRPr sz="4262"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67523" y="6363206"/>
            <a:ext cx="9055531" cy="1146005"/>
          </a:xfrm>
        </p:spPr>
        <p:txBody>
          <a:bodyPr anchor="t">
            <a:normAutofit/>
          </a:bodyPr>
          <a:lstStyle>
            <a:lvl1pPr marL="0" indent="0" algn="l">
              <a:buNone/>
              <a:defRPr sz="2397">
                <a:solidFill>
                  <a:schemeClr val="tx1"/>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spTree>
    <p:extLst>
      <p:ext uri="{BB962C8B-B14F-4D97-AF65-F5344CB8AC3E}">
        <p14:creationId xmlns:p14="http://schemas.microsoft.com/office/powerpoint/2010/main" val="59418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877264" y="1308145"/>
            <a:ext cx="8424772" cy="2988441"/>
          </a:xfrm>
        </p:spPr>
        <p:txBody>
          <a:bodyPr anchor="ctr">
            <a:normAutofit/>
          </a:bodyPr>
          <a:lstStyle>
            <a:lvl1pPr algn="ctr">
              <a:defRPr sz="4262"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567523" y="4847361"/>
            <a:ext cx="9055531" cy="1181392"/>
          </a:xfrm>
        </p:spPr>
        <p:txBody>
          <a:bodyPr anchor="b">
            <a:normAutofit/>
          </a:bodyPr>
          <a:lstStyle>
            <a:lvl1pPr marL="0" indent="0" algn="l">
              <a:spcBef>
                <a:spcPts val="0"/>
              </a:spcBef>
              <a:buNone/>
              <a:defRPr sz="2664">
                <a:solidFill>
                  <a:schemeClr val="tx1"/>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567519" y="6033265"/>
            <a:ext cx="9055539" cy="1793064"/>
          </a:xfrm>
        </p:spPr>
        <p:txBody>
          <a:bodyPr anchor="t">
            <a:normAutofit/>
          </a:bodyPr>
          <a:lstStyle>
            <a:lvl1pPr marL="0" indent="0" algn="l">
              <a:buNone/>
              <a:defRPr sz="2131">
                <a:solidFill>
                  <a:schemeClr val="tx1"/>
                </a:solidFill>
              </a:defRPr>
            </a:lvl1pPr>
            <a:lvl2pPr marL="608945" indent="0">
              <a:buNone/>
              <a:defRPr sz="2131">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sp>
        <p:nvSpPr>
          <p:cNvPr id="12" name="TextBox 11"/>
          <p:cNvSpPr txBox="1"/>
          <p:nvPr/>
        </p:nvSpPr>
        <p:spPr>
          <a:xfrm>
            <a:off x="1169528" y="1194614"/>
            <a:ext cx="609124" cy="778889"/>
          </a:xfrm>
          <a:prstGeom prst="rect">
            <a:avLst/>
          </a:prstGeom>
        </p:spPr>
        <p:txBody>
          <a:bodyPr vert="horz" lIns="121793" tIns="60897" rIns="121793" bIns="60897" rtlCol="0" anchor="ctr">
            <a:noAutofit/>
          </a:bodyPr>
          <a:lstStyle/>
          <a:p>
            <a:pPr lvl="0"/>
            <a:r>
              <a:rPr lang="en-US" sz="10655" dirty="0">
                <a:solidFill>
                  <a:schemeClr val="tx1"/>
                </a:solidFill>
                <a:effectLst/>
              </a:rPr>
              <a:t>“</a:t>
            </a:r>
          </a:p>
        </p:txBody>
      </p:sp>
      <p:sp>
        <p:nvSpPr>
          <p:cNvPr id="13" name="TextBox 12"/>
          <p:cNvSpPr txBox="1"/>
          <p:nvPr/>
        </p:nvSpPr>
        <p:spPr>
          <a:xfrm>
            <a:off x="10189104" y="3473349"/>
            <a:ext cx="609124" cy="778889"/>
          </a:xfrm>
          <a:prstGeom prst="rect">
            <a:avLst/>
          </a:prstGeom>
        </p:spPr>
        <p:txBody>
          <a:bodyPr vert="horz" lIns="121793" tIns="60897" rIns="121793" bIns="60897" rtlCol="0" anchor="ctr">
            <a:noAutofit/>
          </a:bodyPr>
          <a:lstStyle/>
          <a:p>
            <a:pPr lvl="0" algn="r"/>
            <a:r>
              <a:rPr lang="en-US" sz="10655" dirty="0">
                <a:solidFill>
                  <a:schemeClr val="tx1"/>
                </a:solidFill>
                <a:effectLst/>
              </a:rPr>
              <a:t>”</a:t>
            </a:r>
          </a:p>
        </p:txBody>
      </p:sp>
      <p:cxnSp>
        <p:nvCxnSpPr>
          <p:cNvPr id="26" name="Straight Connector 25"/>
          <p:cNvCxnSpPr/>
          <p:nvPr/>
        </p:nvCxnSpPr>
        <p:spPr>
          <a:xfrm>
            <a:off x="1702846" y="4567238"/>
            <a:ext cx="878488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744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567519" y="1308144"/>
            <a:ext cx="9055536" cy="3056103"/>
          </a:xfrm>
        </p:spPr>
        <p:txBody>
          <a:bodyPr vert="horz" lIns="91440" tIns="45720" rIns="91440" bIns="45720" rtlCol="0" anchor="ctr">
            <a:normAutofit/>
          </a:bodyPr>
          <a:lstStyle>
            <a:lvl1pPr>
              <a:defRPr lang="en-US" sz="4262"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567523" y="4749927"/>
            <a:ext cx="9055531" cy="1205751"/>
          </a:xfrm>
        </p:spPr>
        <p:txBody>
          <a:bodyPr anchor="b">
            <a:normAutofit/>
          </a:bodyPr>
          <a:lstStyle>
            <a:lvl1pPr marL="0" indent="0" algn="l">
              <a:spcBef>
                <a:spcPts val="0"/>
              </a:spcBef>
              <a:buNone/>
              <a:defRPr sz="2664">
                <a:solidFill>
                  <a:schemeClr val="tx1"/>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567520" y="5954325"/>
            <a:ext cx="9055536" cy="1872004"/>
          </a:xfrm>
        </p:spPr>
        <p:txBody>
          <a:bodyPr anchor="t">
            <a:normAutofit/>
          </a:bodyPr>
          <a:lstStyle>
            <a:lvl1pPr marL="0" indent="0" algn="l">
              <a:buNone/>
              <a:defRPr sz="2131">
                <a:solidFill>
                  <a:schemeClr val="tx1"/>
                </a:solidFill>
              </a:defRPr>
            </a:lvl1pPr>
            <a:lvl2pPr marL="608945" indent="0">
              <a:buNone/>
              <a:defRPr sz="2131">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cxnSp>
        <p:nvCxnSpPr>
          <p:cNvPr id="15" name="Straight Connector 14"/>
          <p:cNvCxnSpPr/>
          <p:nvPr/>
        </p:nvCxnSpPr>
        <p:spPr>
          <a:xfrm>
            <a:off x="1702850" y="4567238"/>
            <a:ext cx="879938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2826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7519" y="3316722"/>
            <a:ext cx="9055539" cy="4509608"/>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cxnSp>
        <p:nvCxnSpPr>
          <p:cNvPr id="14" name="Straight Connector 13"/>
          <p:cNvCxnSpPr/>
          <p:nvPr/>
        </p:nvCxnSpPr>
        <p:spPr>
          <a:xfrm>
            <a:off x="1702846" y="3136290"/>
            <a:ext cx="879939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7447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66727" y="1207905"/>
            <a:ext cx="2156325" cy="66184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67522" y="1207905"/>
            <a:ext cx="6547185" cy="661842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cxnSp>
        <p:nvCxnSpPr>
          <p:cNvPr id="14" name="Straight Connector 13"/>
          <p:cNvCxnSpPr/>
          <p:nvPr/>
        </p:nvCxnSpPr>
        <p:spPr>
          <a:xfrm>
            <a:off x="8318675" y="1207905"/>
            <a:ext cx="0" cy="661842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01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702844" y="3138407"/>
            <a:ext cx="878488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spTree>
    <p:extLst>
      <p:ext uri="{BB962C8B-B14F-4D97-AF65-F5344CB8AC3E}">
        <p14:creationId xmlns:p14="http://schemas.microsoft.com/office/powerpoint/2010/main" val="30458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2844" y="2186271"/>
            <a:ext cx="8784885" cy="2427487"/>
          </a:xfrm>
        </p:spPr>
        <p:txBody>
          <a:bodyPr anchor="b">
            <a:normAutofit/>
          </a:bodyPr>
          <a:lstStyle>
            <a:lvl1pPr algn="ctr">
              <a:defRPr sz="5328"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702844" y="4974626"/>
            <a:ext cx="8784885" cy="1451839"/>
          </a:xfrm>
        </p:spPr>
        <p:txBody>
          <a:bodyPr anchor="t">
            <a:normAutofit/>
          </a:bodyPr>
          <a:lstStyle>
            <a:lvl1pPr marL="0" indent="0" algn="ctr">
              <a:buNone/>
              <a:defRPr sz="3197">
                <a:solidFill>
                  <a:schemeClr val="tx1"/>
                </a:solidFill>
              </a:defRPr>
            </a:lvl1pPr>
            <a:lvl2pPr marL="608945" indent="0">
              <a:buNone/>
              <a:defRPr sz="2397">
                <a:solidFill>
                  <a:schemeClr val="tx1">
                    <a:tint val="75000"/>
                  </a:schemeClr>
                </a:solidFill>
              </a:defRPr>
            </a:lvl2pPr>
            <a:lvl3pPr marL="1217889" indent="0">
              <a:buNone/>
              <a:defRPr sz="2131">
                <a:solidFill>
                  <a:schemeClr val="tx1">
                    <a:tint val="75000"/>
                  </a:schemeClr>
                </a:solidFill>
              </a:defRPr>
            </a:lvl3pPr>
            <a:lvl4pPr marL="1826834" indent="0">
              <a:buNone/>
              <a:defRPr sz="1865">
                <a:solidFill>
                  <a:schemeClr val="tx1">
                    <a:tint val="75000"/>
                  </a:schemeClr>
                </a:solidFill>
              </a:defRPr>
            </a:lvl4pPr>
            <a:lvl5pPr marL="2435779" indent="0">
              <a:buNone/>
              <a:defRPr sz="1865">
                <a:solidFill>
                  <a:schemeClr val="tx1">
                    <a:tint val="75000"/>
                  </a:schemeClr>
                </a:solidFill>
              </a:defRPr>
            </a:lvl5pPr>
            <a:lvl6pPr marL="3044723" indent="0">
              <a:buNone/>
              <a:defRPr sz="1865">
                <a:solidFill>
                  <a:schemeClr val="tx1">
                    <a:tint val="75000"/>
                  </a:schemeClr>
                </a:solidFill>
              </a:defRPr>
            </a:lvl6pPr>
            <a:lvl7pPr marL="3653668" indent="0">
              <a:buNone/>
              <a:defRPr sz="1865">
                <a:solidFill>
                  <a:schemeClr val="tx1">
                    <a:tint val="75000"/>
                  </a:schemeClr>
                </a:solidFill>
              </a:defRPr>
            </a:lvl7pPr>
            <a:lvl8pPr marL="4262613" indent="0">
              <a:buNone/>
              <a:defRPr sz="1865">
                <a:solidFill>
                  <a:schemeClr val="tx1">
                    <a:tint val="75000"/>
                  </a:schemeClr>
                </a:solidFill>
              </a:defRPr>
            </a:lvl8pPr>
            <a:lvl9pPr marL="4871557" indent="0">
              <a:buNone/>
              <a:defRPr sz="1865">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12766D2-F78A-44DF-B32C-D2CD3A96B3E6}"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0C196-229F-444C-AD56-811A79372BDA}" type="slidenum">
              <a:rPr lang="en-US" smtClean="0"/>
              <a:t>‹#›</a:t>
            </a:fld>
            <a:endParaRPr lang="en-US"/>
          </a:p>
        </p:txBody>
      </p:sp>
      <p:cxnSp>
        <p:nvCxnSpPr>
          <p:cNvPr id="31" name="Straight Connector 30"/>
          <p:cNvCxnSpPr/>
          <p:nvPr/>
        </p:nvCxnSpPr>
        <p:spPr>
          <a:xfrm>
            <a:off x="1702846" y="4794190"/>
            <a:ext cx="878488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46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702844" y="3138407"/>
            <a:ext cx="878488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567520" y="1219179"/>
            <a:ext cx="9055536" cy="173667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67520" y="3312770"/>
            <a:ext cx="4445445" cy="4591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084" y="3312770"/>
            <a:ext cx="4445445" cy="4591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12766D2-F78A-44DF-B32C-D2CD3A96B3E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0C196-229F-444C-AD56-811A79372BDA}" type="slidenum">
              <a:rPr lang="en-US" smtClean="0"/>
              <a:t>‹#›</a:t>
            </a:fld>
            <a:endParaRPr lang="en-US"/>
          </a:p>
        </p:txBody>
      </p:sp>
    </p:spTree>
    <p:extLst>
      <p:ext uri="{BB962C8B-B14F-4D97-AF65-F5344CB8AC3E}">
        <p14:creationId xmlns:p14="http://schemas.microsoft.com/office/powerpoint/2010/main" val="2744126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7523" y="3541018"/>
            <a:ext cx="4445445" cy="767549"/>
          </a:xfrm>
        </p:spPr>
        <p:txBody>
          <a:bodyPr anchor="b">
            <a:noAutofit/>
          </a:bodyPr>
          <a:lstStyle>
            <a:lvl1pPr marL="0" indent="0">
              <a:buNone/>
              <a:defRPr sz="3197" b="0">
                <a:solidFill>
                  <a:schemeClr val="accent1"/>
                </a:solidFill>
              </a:defRPr>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smtClean="0"/>
              <a:t>Edit Master text styles</a:t>
            </a:r>
          </a:p>
        </p:txBody>
      </p:sp>
      <p:sp>
        <p:nvSpPr>
          <p:cNvPr id="4" name="Content Placeholder 3"/>
          <p:cNvSpPr>
            <a:spLocks noGrp="1"/>
          </p:cNvSpPr>
          <p:nvPr>
            <p:ph sz="half" idx="2"/>
          </p:nvPr>
        </p:nvSpPr>
        <p:spPr>
          <a:xfrm>
            <a:off x="1567523" y="4319846"/>
            <a:ext cx="4445445" cy="360507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2662" y="3541018"/>
            <a:ext cx="4445445" cy="767549"/>
          </a:xfrm>
        </p:spPr>
        <p:txBody>
          <a:bodyPr anchor="b">
            <a:noAutofit/>
          </a:bodyPr>
          <a:lstStyle>
            <a:lvl1pPr marL="0" indent="0">
              <a:buNone/>
              <a:defRPr sz="3197" b="0">
                <a:solidFill>
                  <a:schemeClr val="accent1"/>
                </a:solidFill>
              </a:defRPr>
            </a:lvl1pPr>
            <a:lvl2pPr marL="608945" indent="0">
              <a:buNone/>
              <a:defRPr sz="2664" b="1"/>
            </a:lvl2pPr>
            <a:lvl3pPr marL="1217889" indent="0">
              <a:buNone/>
              <a:defRPr sz="2397" b="1"/>
            </a:lvl3pPr>
            <a:lvl4pPr marL="1826834" indent="0">
              <a:buNone/>
              <a:defRPr sz="2131" b="1"/>
            </a:lvl4pPr>
            <a:lvl5pPr marL="2435779" indent="0">
              <a:buNone/>
              <a:defRPr sz="2131" b="1"/>
            </a:lvl5pPr>
            <a:lvl6pPr marL="3044723" indent="0">
              <a:buNone/>
              <a:defRPr sz="2131" b="1"/>
            </a:lvl6pPr>
            <a:lvl7pPr marL="3653668" indent="0">
              <a:buNone/>
              <a:defRPr sz="2131" b="1"/>
            </a:lvl7pPr>
            <a:lvl8pPr marL="4262613" indent="0">
              <a:buNone/>
              <a:defRPr sz="2131" b="1"/>
            </a:lvl8pPr>
            <a:lvl9pPr marL="4871557" indent="0">
              <a:buNone/>
              <a:defRPr sz="2131" b="1"/>
            </a:lvl9pPr>
          </a:lstStyle>
          <a:p>
            <a:pPr lvl="0"/>
            <a:r>
              <a:rPr lang="en-US" smtClean="0"/>
              <a:t>Edit Master text styles</a:t>
            </a:r>
          </a:p>
        </p:txBody>
      </p:sp>
      <p:sp>
        <p:nvSpPr>
          <p:cNvPr id="6" name="Content Placeholder 5"/>
          <p:cNvSpPr>
            <a:spLocks noGrp="1"/>
          </p:cNvSpPr>
          <p:nvPr>
            <p:ph sz="quarter" idx="4"/>
          </p:nvPr>
        </p:nvSpPr>
        <p:spPr>
          <a:xfrm>
            <a:off x="6182662" y="4319846"/>
            <a:ext cx="4445445" cy="360507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12766D2-F78A-44DF-B32C-D2CD3A96B3E6}"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0C196-229F-444C-AD56-811A79372BDA}" type="slidenum">
              <a:rPr lang="en-US" smtClean="0"/>
              <a:t>‹#›</a:t>
            </a:fld>
            <a:endParaRPr lang="en-US"/>
          </a:p>
        </p:txBody>
      </p:sp>
      <p:cxnSp>
        <p:nvCxnSpPr>
          <p:cNvPr id="41" name="Straight Connector 40"/>
          <p:cNvCxnSpPr/>
          <p:nvPr/>
        </p:nvCxnSpPr>
        <p:spPr>
          <a:xfrm>
            <a:off x="1702846" y="3136290"/>
            <a:ext cx="878488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1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67520" y="1219179"/>
            <a:ext cx="9055537" cy="1736678"/>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12766D2-F78A-44DF-B32C-D2CD3A96B3E6}"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0C196-229F-444C-AD56-811A79372BDA}" type="slidenum">
              <a:rPr lang="en-US" smtClean="0"/>
              <a:t>‹#›</a:t>
            </a:fld>
            <a:endParaRPr lang="en-US"/>
          </a:p>
        </p:txBody>
      </p:sp>
      <p:cxnSp>
        <p:nvCxnSpPr>
          <p:cNvPr id="14" name="Straight Connector 13"/>
          <p:cNvCxnSpPr/>
          <p:nvPr/>
        </p:nvCxnSpPr>
        <p:spPr>
          <a:xfrm>
            <a:off x="1702846" y="3136290"/>
            <a:ext cx="878488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47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766D2-F78A-44DF-B32C-D2CD3A96B3E6}"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0C196-229F-444C-AD56-811A79372BDA}" type="slidenum">
              <a:rPr lang="en-US" smtClean="0"/>
              <a:t>‹#›</a:t>
            </a:fld>
            <a:endParaRPr lang="en-US"/>
          </a:p>
        </p:txBody>
      </p:sp>
    </p:spTree>
    <p:extLst>
      <p:ext uri="{BB962C8B-B14F-4D97-AF65-F5344CB8AC3E}">
        <p14:creationId xmlns:p14="http://schemas.microsoft.com/office/powerpoint/2010/main" val="113363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7519" y="1849450"/>
            <a:ext cx="3378874" cy="1826895"/>
          </a:xfrm>
        </p:spPr>
        <p:txBody>
          <a:bodyPr anchor="b">
            <a:normAutofit/>
          </a:bodyPr>
          <a:lstStyle>
            <a:lvl1pPr algn="ctr">
              <a:defRPr sz="3197" b="0"/>
            </a:lvl1pPr>
          </a:lstStyle>
          <a:p>
            <a:r>
              <a:rPr lang="en-US" smtClean="0"/>
              <a:t>Click to edit Master title style</a:t>
            </a:r>
            <a:endParaRPr lang="en-US" dirty="0"/>
          </a:p>
        </p:txBody>
      </p:sp>
      <p:sp>
        <p:nvSpPr>
          <p:cNvPr id="3" name="Content Placeholder 2"/>
          <p:cNvSpPr>
            <a:spLocks noGrp="1"/>
          </p:cNvSpPr>
          <p:nvPr>
            <p:ph idx="1"/>
          </p:nvPr>
        </p:nvSpPr>
        <p:spPr>
          <a:xfrm>
            <a:off x="5487694" y="1308146"/>
            <a:ext cx="5135364" cy="651818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67519" y="4037210"/>
            <a:ext cx="3378874" cy="3247819"/>
          </a:xfrm>
        </p:spPr>
        <p:txBody>
          <a:bodyPr anchor="t">
            <a:normAutofit/>
          </a:bodyPr>
          <a:lstStyle>
            <a:lvl1pPr marL="0" indent="0" algn="ctr">
              <a:buNone/>
              <a:defRPr sz="2131"/>
            </a:lvl1pPr>
            <a:lvl2pPr marL="608945" indent="0">
              <a:buNone/>
              <a:defRPr sz="1598"/>
            </a:lvl2pPr>
            <a:lvl3pPr marL="1217889" indent="0">
              <a:buNone/>
              <a:defRPr sz="1332"/>
            </a:lvl3pPr>
            <a:lvl4pPr marL="1826834" indent="0">
              <a:buNone/>
              <a:defRPr sz="1199"/>
            </a:lvl4pPr>
            <a:lvl5pPr marL="2435779" indent="0">
              <a:buNone/>
              <a:defRPr sz="1199"/>
            </a:lvl5pPr>
            <a:lvl6pPr marL="3044723" indent="0">
              <a:buNone/>
              <a:defRPr sz="1199"/>
            </a:lvl6pPr>
            <a:lvl7pPr marL="3653668" indent="0">
              <a:buNone/>
              <a:defRPr sz="1199"/>
            </a:lvl7pPr>
            <a:lvl8pPr marL="4262613" indent="0">
              <a:buNone/>
              <a:defRPr sz="1199"/>
            </a:lvl8pPr>
            <a:lvl9pPr marL="4871557" indent="0">
              <a:buNone/>
              <a:defRPr sz="1199"/>
            </a:lvl9pPr>
          </a:lstStyle>
          <a:p>
            <a:pPr lvl="0"/>
            <a:r>
              <a:rPr lang="en-US" smtClean="0"/>
              <a:t>Edit Master text styles</a:t>
            </a:r>
          </a:p>
        </p:txBody>
      </p:sp>
      <p:sp>
        <p:nvSpPr>
          <p:cNvPr id="5" name="Date Placeholder 4"/>
          <p:cNvSpPr>
            <a:spLocks noGrp="1"/>
          </p:cNvSpPr>
          <p:nvPr>
            <p:ph type="dt" sz="half" idx="10"/>
          </p:nvPr>
        </p:nvSpPr>
        <p:spPr/>
        <p:txBody>
          <a:bodyPr/>
          <a:lstStyle/>
          <a:p>
            <a:fld id="{C12766D2-F78A-44DF-B32C-D2CD3A96B3E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0C196-229F-444C-AD56-811A79372BDA}" type="slidenum">
              <a:rPr lang="en-US" smtClean="0"/>
              <a:t>‹#›</a:t>
            </a:fld>
            <a:endParaRPr lang="en-US"/>
          </a:p>
        </p:txBody>
      </p:sp>
      <p:cxnSp>
        <p:nvCxnSpPr>
          <p:cNvPr id="16" name="Straight Connector 15"/>
          <p:cNvCxnSpPr/>
          <p:nvPr/>
        </p:nvCxnSpPr>
        <p:spPr>
          <a:xfrm>
            <a:off x="1702845" y="3879332"/>
            <a:ext cx="310821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2784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7519" y="2509160"/>
            <a:ext cx="4837891" cy="1826895"/>
          </a:xfrm>
        </p:spPr>
        <p:txBody>
          <a:bodyPr anchor="b">
            <a:normAutofit/>
          </a:bodyPr>
          <a:lstStyle>
            <a:lvl1pPr algn="ctr">
              <a:defRPr sz="3197"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903561" y="1375809"/>
            <a:ext cx="3901882" cy="638285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2131"/>
            </a:lvl1pPr>
            <a:lvl2pPr marL="608945" indent="0">
              <a:buNone/>
              <a:defRPr sz="2131"/>
            </a:lvl2pPr>
            <a:lvl3pPr marL="1217889" indent="0">
              <a:buNone/>
              <a:defRPr sz="2131"/>
            </a:lvl3pPr>
            <a:lvl4pPr marL="1826834" indent="0">
              <a:buNone/>
              <a:defRPr sz="2131"/>
            </a:lvl4pPr>
            <a:lvl5pPr marL="2435779" indent="0">
              <a:buNone/>
              <a:defRPr sz="2131"/>
            </a:lvl5pPr>
            <a:lvl6pPr marL="3044723" indent="0">
              <a:buNone/>
              <a:defRPr sz="2131"/>
            </a:lvl6pPr>
            <a:lvl7pPr marL="3653668" indent="0">
              <a:buNone/>
              <a:defRPr sz="2131"/>
            </a:lvl7pPr>
            <a:lvl8pPr marL="4262613" indent="0">
              <a:buNone/>
              <a:defRPr sz="2131"/>
            </a:lvl8pPr>
            <a:lvl9pPr marL="4871557" indent="0">
              <a:buNone/>
              <a:defRPr sz="2131"/>
            </a:lvl9pPr>
          </a:lstStyle>
          <a:p>
            <a:r>
              <a:rPr lang="en-US" smtClean="0"/>
              <a:t>Click icon to add picture</a:t>
            </a:r>
            <a:endParaRPr lang="en-US" dirty="0"/>
          </a:p>
        </p:txBody>
      </p:sp>
      <p:sp>
        <p:nvSpPr>
          <p:cNvPr id="4" name="Text Placeholder 3"/>
          <p:cNvSpPr>
            <a:spLocks noGrp="1"/>
          </p:cNvSpPr>
          <p:nvPr>
            <p:ph type="body" sz="half" idx="2"/>
          </p:nvPr>
        </p:nvSpPr>
        <p:spPr>
          <a:xfrm>
            <a:off x="1567519" y="4336055"/>
            <a:ext cx="4837890" cy="2435860"/>
          </a:xfrm>
        </p:spPr>
        <p:txBody>
          <a:bodyPr anchor="t">
            <a:normAutofit/>
          </a:bodyPr>
          <a:lstStyle>
            <a:lvl1pPr marL="0" indent="0" algn="ctr">
              <a:buNone/>
              <a:defRPr sz="2131"/>
            </a:lvl1pPr>
            <a:lvl2pPr marL="608945" indent="0">
              <a:buNone/>
              <a:defRPr sz="1598"/>
            </a:lvl2pPr>
            <a:lvl3pPr marL="1217889" indent="0">
              <a:buNone/>
              <a:defRPr sz="1332"/>
            </a:lvl3pPr>
            <a:lvl4pPr marL="1826834" indent="0">
              <a:buNone/>
              <a:defRPr sz="1199"/>
            </a:lvl4pPr>
            <a:lvl5pPr marL="2435779" indent="0">
              <a:buNone/>
              <a:defRPr sz="1199"/>
            </a:lvl5pPr>
            <a:lvl6pPr marL="3044723" indent="0">
              <a:buNone/>
              <a:defRPr sz="1199"/>
            </a:lvl6pPr>
            <a:lvl7pPr marL="3653668" indent="0">
              <a:buNone/>
              <a:defRPr sz="1199"/>
            </a:lvl7pPr>
            <a:lvl8pPr marL="4262613" indent="0">
              <a:buNone/>
              <a:defRPr sz="1199"/>
            </a:lvl8pPr>
            <a:lvl9pPr marL="4871557" indent="0">
              <a:buNone/>
              <a:defRPr sz="1199"/>
            </a:lvl9pPr>
          </a:lstStyle>
          <a:p>
            <a:pPr lvl="0"/>
            <a:r>
              <a:rPr lang="en-US" smtClean="0"/>
              <a:t>Edit Master text styles</a:t>
            </a:r>
          </a:p>
        </p:txBody>
      </p:sp>
      <p:sp>
        <p:nvSpPr>
          <p:cNvPr id="5" name="Date Placeholder 4"/>
          <p:cNvSpPr>
            <a:spLocks noGrp="1"/>
          </p:cNvSpPr>
          <p:nvPr>
            <p:ph type="dt" sz="half" idx="10"/>
          </p:nvPr>
        </p:nvSpPr>
        <p:spPr/>
        <p:txBody>
          <a:bodyPr/>
          <a:lstStyle/>
          <a:p>
            <a:fld id="{C12766D2-F78A-44DF-B32C-D2CD3A96B3E6}"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0C196-229F-444C-AD56-811A79372BDA}" type="slidenum">
              <a:rPr lang="en-US" smtClean="0"/>
              <a:t>‹#›</a:t>
            </a:fld>
            <a:endParaRPr lang="en-US"/>
          </a:p>
        </p:txBody>
      </p:sp>
    </p:spTree>
    <p:extLst>
      <p:ext uri="{BB962C8B-B14F-4D97-AF65-F5344CB8AC3E}">
        <p14:creationId xmlns:p14="http://schemas.microsoft.com/office/powerpoint/2010/main" val="12910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90578" cy="9134475"/>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567520" y="1219179"/>
            <a:ext cx="9055536" cy="173667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567519" y="3316722"/>
            <a:ext cx="9055539" cy="4588545"/>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66732" y="7939099"/>
            <a:ext cx="1529449" cy="372145"/>
          </a:xfrm>
          <a:prstGeom prst="rect">
            <a:avLst/>
          </a:prstGeom>
        </p:spPr>
        <p:txBody>
          <a:bodyPr vert="horz" lIns="91440" tIns="45720" rIns="91440" bIns="45720" rtlCol="0" anchor="ctr"/>
          <a:lstStyle>
            <a:lvl1pPr algn="r">
              <a:defRPr sz="1332" b="0" i="0">
                <a:solidFill>
                  <a:schemeClr val="tx1"/>
                </a:solidFill>
                <a:effectLst/>
                <a:latin typeface="+mn-lt"/>
              </a:defRPr>
            </a:lvl1pPr>
          </a:lstStyle>
          <a:p>
            <a:fld id="{C12766D2-F78A-44DF-B32C-D2CD3A96B3E6}" type="datetimeFigureOut">
              <a:rPr lang="en-US" smtClean="0"/>
              <a:t>12/2/2020</a:t>
            </a:fld>
            <a:endParaRPr lang="en-US"/>
          </a:p>
        </p:txBody>
      </p:sp>
      <p:sp>
        <p:nvSpPr>
          <p:cNvPr id="5" name="Footer Placeholder 4"/>
          <p:cNvSpPr>
            <a:spLocks noGrp="1"/>
          </p:cNvSpPr>
          <p:nvPr>
            <p:ph type="ftr" sz="quarter" idx="3"/>
          </p:nvPr>
        </p:nvSpPr>
        <p:spPr>
          <a:xfrm>
            <a:off x="1567519" y="7939099"/>
            <a:ext cx="6799133" cy="372145"/>
          </a:xfrm>
          <a:prstGeom prst="rect">
            <a:avLst/>
          </a:prstGeom>
        </p:spPr>
        <p:txBody>
          <a:bodyPr vert="horz" lIns="91440" tIns="45720" rIns="91440" bIns="45720" rtlCol="0" anchor="ctr"/>
          <a:lstStyle>
            <a:lvl1pPr algn="l">
              <a:defRPr sz="1332"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096260" y="7939099"/>
            <a:ext cx="526797" cy="372145"/>
          </a:xfrm>
          <a:prstGeom prst="rect">
            <a:avLst/>
          </a:prstGeom>
        </p:spPr>
        <p:txBody>
          <a:bodyPr vert="horz" lIns="91440" tIns="45720" rIns="91440" bIns="45720" rtlCol="0" anchor="ctr"/>
          <a:lstStyle>
            <a:lvl1pPr algn="r">
              <a:defRPr sz="1332" b="0" i="0">
                <a:solidFill>
                  <a:schemeClr val="tx1"/>
                </a:solidFill>
                <a:effectLst/>
                <a:latin typeface="+mn-lt"/>
              </a:defRPr>
            </a:lvl1pPr>
          </a:lstStyle>
          <a:p>
            <a:fld id="{9970C196-229F-444C-AD56-811A79372BDA}" type="slidenum">
              <a:rPr lang="en-US" smtClean="0"/>
              <a:t>‹#›</a:t>
            </a:fld>
            <a:endParaRPr lang="en-US"/>
          </a:p>
        </p:txBody>
      </p:sp>
    </p:spTree>
    <p:extLst>
      <p:ext uri="{BB962C8B-B14F-4D97-AF65-F5344CB8AC3E}">
        <p14:creationId xmlns:p14="http://schemas.microsoft.com/office/powerpoint/2010/main" val="83565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608945" rtl="0" eaLnBrk="1" latinLnBrk="0" hangingPunct="1">
        <a:spcBef>
          <a:spcPct val="0"/>
        </a:spcBef>
        <a:buNone/>
        <a:defRPr sz="5328"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80590" indent="-380590" algn="l" defTabSz="608945" rtl="0" eaLnBrk="1" latinLnBrk="0" hangingPunct="1">
        <a:spcBef>
          <a:spcPct val="20000"/>
        </a:spcBef>
        <a:spcAft>
          <a:spcPts val="799"/>
        </a:spcAft>
        <a:buClr>
          <a:schemeClr val="accent1"/>
        </a:buClr>
        <a:buSzPct val="115000"/>
        <a:buFont typeface="Arial"/>
        <a:buChar char="•"/>
        <a:defRPr sz="3197" kern="1200" cap="none">
          <a:solidFill>
            <a:schemeClr val="tx1">
              <a:lumMod val="85000"/>
              <a:lumOff val="15000"/>
            </a:schemeClr>
          </a:solidFill>
          <a:effectLst/>
          <a:latin typeface="+mn-lt"/>
          <a:ea typeface="+mn-ea"/>
          <a:cs typeface="+mn-cs"/>
        </a:defRPr>
      </a:lvl1pPr>
      <a:lvl2pPr marL="989535" indent="-380590" algn="l" defTabSz="608945" rtl="0" eaLnBrk="1" latinLnBrk="0" hangingPunct="1">
        <a:spcBef>
          <a:spcPct val="20000"/>
        </a:spcBef>
        <a:spcAft>
          <a:spcPts val="799"/>
        </a:spcAft>
        <a:buClr>
          <a:schemeClr val="accent1"/>
        </a:buClr>
        <a:buSzPct val="115000"/>
        <a:buFont typeface="Arial"/>
        <a:buChar char="•"/>
        <a:defRPr sz="2664" kern="1200" cap="none">
          <a:solidFill>
            <a:schemeClr val="tx1">
              <a:lumMod val="85000"/>
              <a:lumOff val="15000"/>
            </a:schemeClr>
          </a:solidFill>
          <a:effectLst/>
          <a:latin typeface="+mn-lt"/>
          <a:ea typeface="+mn-ea"/>
          <a:cs typeface="+mn-cs"/>
        </a:defRPr>
      </a:lvl2pPr>
      <a:lvl3pPr marL="1598480" indent="-380590" algn="l" defTabSz="608945" rtl="0" eaLnBrk="1" latinLnBrk="0" hangingPunct="1">
        <a:spcBef>
          <a:spcPct val="20000"/>
        </a:spcBef>
        <a:spcAft>
          <a:spcPts val="799"/>
        </a:spcAft>
        <a:buClr>
          <a:schemeClr val="accent1"/>
        </a:buClr>
        <a:buSzPct val="115000"/>
        <a:buFont typeface="Arial"/>
        <a:buChar char="•"/>
        <a:defRPr sz="2397" kern="1200" cap="none">
          <a:solidFill>
            <a:schemeClr val="tx1">
              <a:lumMod val="85000"/>
              <a:lumOff val="15000"/>
            </a:schemeClr>
          </a:solidFill>
          <a:effectLst/>
          <a:latin typeface="+mn-lt"/>
          <a:ea typeface="+mn-ea"/>
          <a:cs typeface="+mn-cs"/>
        </a:defRPr>
      </a:lvl3pPr>
      <a:lvl4pPr marL="2055188" indent="-228354" algn="l" defTabSz="608945" rtl="0" eaLnBrk="1" latinLnBrk="0" hangingPunct="1">
        <a:spcBef>
          <a:spcPct val="20000"/>
        </a:spcBef>
        <a:spcAft>
          <a:spcPts val="799"/>
        </a:spcAft>
        <a:buClr>
          <a:schemeClr val="accent1"/>
        </a:buClr>
        <a:buSzPct val="115000"/>
        <a:buFont typeface="Arial"/>
        <a:buChar char="•"/>
        <a:defRPr sz="2131" kern="1200" cap="none">
          <a:solidFill>
            <a:schemeClr val="tx1">
              <a:lumMod val="85000"/>
              <a:lumOff val="15000"/>
            </a:schemeClr>
          </a:solidFill>
          <a:effectLst/>
          <a:latin typeface="+mn-lt"/>
          <a:ea typeface="+mn-ea"/>
          <a:cs typeface="+mn-cs"/>
        </a:defRPr>
      </a:lvl4pPr>
      <a:lvl5pPr marL="2664133" indent="-228354" algn="l" defTabSz="608945" rtl="0" eaLnBrk="1" latinLnBrk="0" hangingPunct="1">
        <a:spcBef>
          <a:spcPct val="20000"/>
        </a:spcBef>
        <a:spcAft>
          <a:spcPts val="799"/>
        </a:spcAft>
        <a:buClr>
          <a:schemeClr val="accent1"/>
        </a:buClr>
        <a:buSzPct val="115000"/>
        <a:buFont typeface="Arial"/>
        <a:buChar char="•"/>
        <a:defRPr sz="1865" kern="1200" cap="none">
          <a:solidFill>
            <a:schemeClr val="tx1">
              <a:lumMod val="85000"/>
              <a:lumOff val="15000"/>
            </a:schemeClr>
          </a:solidFill>
          <a:effectLst/>
          <a:latin typeface="+mn-lt"/>
          <a:ea typeface="+mn-ea"/>
          <a:cs typeface="+mn-cs"/>
        </a:defRPr>
      </a:lvl5pPr>
      <a:lvl6pPr marL="3349196" indent="-304472" algn="l" defTabSz="608945" rtl="0" eaLnBrk="1" latinLnBrk="0" hangingPunct="1">
        <a:spcBef>
          <a:spcPct val="20000"/>
        </a:spcBef>
        <a:spcAft>
          <a:spcPts val="799"/>
        </a:spcAft>
        <a:buClr>
          <a:schemeClr val="accent1"/>
        </a:buClr>
        <a:buSzPct val="115000"/>
        <a:buFont typeface="Arial"/>
        <a:buChar char="•"/>
        <a:defRPr sz="1865" kern="1200" cap="none">
          <a:solidFill>
            <a:schemeClr val="tx1">
              <a:lumMod val="85000"/>
              <a:lumOff val="15000"/>
            </a:schemeClr>
          </a:solidFill>
          <a:effectLst/>
          <a:latin typeface="+mn-lt"/>
          <a:ea typeface="+mn-ea"/>
          <a:cs typeface="+mn-cs"/>
        </a:defRPr>
      </a:lvl6pPr>
      <a:lvl7pPr marL="3958140" indent="-304472" algn="l" defTabSz="608945" rtl="0" eaLnBrk="1" latinLnBrk="0" hangingPunct="1">
        <a:spcBef>
          <a:spcPct val="20000"/>
        </a:spcBef>
        <a:spcAft>
          <a:spcPts val="799"/>
        </a:spcAft>
        <a:buClr>
          <a:schemeClr val="accent1"/>
        </a:buClr>
        <a:buSzPct val="115000"/>
        <a:buFont typeface="Arial"/>
        <a:buChar char="•"/>
        <a:defRPr sz="1865" kern="1200" cap="none">
          <a:solidFill>
            <a:schemeClr val="tx1">
              <a:lumMod val="85000"/>
              <a:lumOff val="15000"/>
            </a:schemeClr>
          </a:solidFill>
          <a:effectLst/>
          <a:latin typeface="+mn-lt"/>
          <a:ea typeface="+mn-ea"/>
          <a:cs typeface="+mn-cs"/>
        </a:defRPr>
      </a:lvl7pPr>
      <a:lvl8pPr marL="4567085" indent="-304472" algn="l" defTabSz="608945" rtl="0" eaLnBrk="1" latinLnBrk="0" hangingPunct="1">
        <a:spcBef>
          <a:spcPct val="20000"/>
        </a:spcBef>
        <a:spcAft>
          <a:spcPts val="799"/>
        </a:spcAft>
        <a:buClr>
          <a:schemeClr val="accent1"/>
        </a:buClr>
        <a:buSzPct val="115000"/>
        <a:buFont typeface="Arial"/>
        <a:buChar char="•"/>
        <a:defRPr sz="1865" kern="1200" cap="none">
          <a:solidFill>
            <a:schemeClr val="tx1">
              <a:lumMod val="85000"/>
              <a:lumOff val="15000"/>
            </a:schemeClr>
          </a:solidFill>
          <a:effectLst/>
          <a:latin typeface="+mn-lt"/>
          <a:ea typeface="+mn-ea"/>
          <a:cs typeface="+mn-cs"/>
        </a:defRPr>
      </a:lvl8pPr>
      <a:lvl9pPr marL="5176030" indent="-304472" algn="l" defTabSz="608945" rtl="0" eaLnBrk="1" latinLnBrk="0" hangingPunct="1">
        <a:spcBef>
          <a:spcPct val="20000"/>
        </a:spcBef>
        <a:spcAft>
          <a:spcPts val="799"/>
        </a:spcAft>
        <a:buClr>
          <a:schemeClr val="accent1"/>
        </a:buClr>
        <a:buSzPct val="115000"/>
        <a:buFont typeface="Arial"/>
        <a:buChar char="•"/>
        <a:defRPr sz="1865" kern="1200" cap="none">
          <a:solidFill>
            <a:schemeClr val="tx1">
              <a:lumMod val="85000"/>
              <a:lumOff val="15000"/>
            </a:schemeClr>
          </a:solidFill>
          <a:effectLst/>
          <a:latin typeface="+mn-lt"/>
          <a:ea typeface="+mn-ea"/>
          <a:cs typeface="+mn-cs"/>
        </a:defRPr>
      </a:lvl9pPr>
    </p:bodyStyle>
    <p:otherStyle>
      <a:defPPr>
        <a:defRPr lang="en-US"/>
      </a:defPPr>
      <a:lvl1pPr marL="0" algn="l" defTabSz="608945" rtl="0" eaLnBrk="1" latinLnBrk="0" hangingPunct="1">
        <a:defRPr sz="2397" kern="1200">
          <a:solidFill>
            <a:schemeClr val="tx1"/>
          </a:solidFill>
          <a:latin typeface="+mn-lt"/>
          <a:ea typeface="+mn-ea"/>
          <a:cs typeface="+mn-cs"/>
        </a:defRPr>
      </a:lvl1pPr>
      <a:lvl2pPr marL="608945" algn="l" defTabSz="608945" rtl="0" eaLnBrk="1" latinLnBrk="0" hangingPunct="1">
        <a:defRPr sz="2397" kern="1200">
          <a:solidFill>
            <a:schemeClr val="tx1"/>
          </a:solidFill>
          <a:latin typeface="+mn-lt"/>
          <a:ea typeface="+mn-ea"/>
          <a:cs typeface="+mn-cs"/>
        </a:defRPr>
      </a:lvl2pPr>
      <a:lvl3pPr marL="1217889" algn="l" defTabSz="608945" rtl="0" eaLnBrk="1" latinLnBrk="0" hangingPunct="1">
        <a:defRPr sz="2397" kern="1200">
          <a:solidFill>
            <a:schemeClr val="tx1"/>
          </a:solidFill>
          <a:latin typeface="+mn-lt"/>
          <a:ea typeface="+mn-ea"/>
          <a:cs typeface="+mn-cs"/>
        </a:defRPr>
      </a:lvl3pPr>
      <a:lvl4pPr marL="1826834" algn="l" defTabSz="608945" rtl="0" eaLnBrk="1" latinLnBrk="0" hangingPunct="1">
        <a:defRPr sz="2397" kern="1200">
          <a:solidFill>
            <a:schemeClr val="tx1"/>
          </a:solidFill>
          <a:latin typeface="+mn-lt"/>
          <a:ea typeface="+mn-ea"/>
          <a:cs typeface="+mn-cs"/>
        </a:defRPr>
      </a:lvl4pPr>
      <a:lvl5pPr marL="2435779" algn="l" defTabSz="608945" rtl="0" eaLnBrk="1" latinLnBrk="0" hangingPunct="1">
        <a:defRPr sz="2397" kern="1200">
          <a:solidFill>
            <a:schemeClr val="tx1"/>
          </a:solidFill>
          <a:latin typeface="+mn-lt"/>
          <a:ea typeface="+mn-ea"/>
          <a:cs typeface="+mn-cs"/>
        </a:defRPr>
      </a:lvl5pPr>
      <a:lvl6pPr marL="3044723" algn="l" defTabSz="608945" rtl="0" eaLnBrk="1" latinLnBrk="0" hangingPunct="1">
        <a:defRPr sz="2397" kern="1200">
          <a:solidFill>
            <a:schemeClr val="tx1"/>
          </a:solidFill>
          <a:latin typeface="+mn-lt"/>
          <a:ea typeface="+mn-ea"/>
          <a:cs typeface="+mn-cs"/>
        </a:defRPr>
      </a:lvl6pPr>
      <a:lvl7pPr marL="3653668" algn="l" defTabSz="608945" rtl="0" eaLnBrk="1" latinLnBrk="0" hangingPunct="1">
        <a:defRPr sz="2397" kern="1200">
          <a:solidFill>
            <a:schemeClr val="tx1"/>
          </a:solidFill>
          <a:latin typeface="+mn-lt"/>
          <a:ea typeface="+mn-ea"/>
          <a:cs typeface="+mn-cs"/>
        </a:defRPr>
      </a:lvl7pPr>
      <a:lvl8pPr marL="4262613" algn="l" defTabSz="608945" rtl="0" eaLnBrk="1" latinLnBrk="0" hangingPunct="1">
        <a:defRPr sz="2397" kern="1200">
          <a:solidFill>
            <a:schemeClr val="tx1"/>
          </a:solidFill>
          <a:latin typeface="+mn-lt"/>
          <a:ea typeface="+mn-ea"/>
          <a:cs typeface="+mn-cs"/>
        </a:defRPr>
      </a:lvl8pPr>
      <a:lvl9pPr marL="4871557" algn="l" defTabSz="608945"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0.xml"/><Relationship Id="rId6" Type="http://schemas.openxmlformats.org/officeDocument/2006/relationships/image" Target="../media/image16.png"/><Relationship Id="rId5" Type="http://schemas.openxmlformats.org/officeDocument/2006/relationships/hyperlink" Target="mailto:helpdesk@fmd.uga.edu" TargetMode="External"/><Relationship Id="rId4" Type="http://schemas.openxmlformats.org/officeDocument/2006/relationships/hyperlink" Target="https://usg.maps.arcgis.com/apps/webappviewer/index.html?id=b2a1f7aa443a42b7a9082429e4de5920" TargetMode="Externa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hyperlink" Target="mailto:facilities-inventory@fmd.uga.edu"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hyperlink" Target="mailto:facilities-inventory@fmd.uga.edu" TargetMode="Externa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hyperlink" Target="mailto:facilities-inventory@fmd.uga.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82179" y="2766652"/>
            <a:ext cx="7071115" cy="1151702"/>
          </a:xfrm>
        </p:spPr>
        <p:txBody>
          <a:bodyPr/>
          <a:lstStyle/>
          <a:p>
            <a:r>
              <a:rPr lang="en-US" b="1" dirty="0" smtClean="0">
                <a:solidFill>
                  <a:srgbClr val="C00000"/>
                </a:solidFill>
                <a:latin typeface="Adobe Gothic Std B" panose="020B0800000000000000" pitchFamily="34" charset="-128"/>
                <a:ea typeface="Adobe Gothic Std B" panose="020B0800000000000000" pitchFamily="34" charset="-128"/>
              </a:rPr>
              <a:t>FMD Data Sources</a:t>
            </a:r>
            <a:endParaRPr lang="en-US" b="1" dirty="0">
              <a:solidFill>
                <a:srgbClr val="C00000"/>
              </a:solidFill>
              <a:latin typeface="Adobe Gothic Std B" panose="020B0800000000000000" pitchFamily="34" charset="-128"/>
              <a:ea typeface="Adobe Gothic Std B" panose="020B0800000000000000" pitchFamily="34" charset="-128"/>
            </a:endParaRPr>
          </a:p>
        </p:txBody>
      </p:sp>
      <p:sp>
        <p:nvSpPr>
          <p:cNvPr id="3" name="Subtitle 2"/>
          <p:cNvSpPr>
            <a:spLocks noGrp="1"/>
          </p:cNvSpPr>
          <p:nvPr>
            <p:ph type="subTitle" idx="1"/>
          </p:nvPr>
        </p:nvSpPr>
        <p:spPr/>
        <p:txBody>
          <a:bodyPr>
            <a:normAutofit fontScale="85000" lnSpcReduction="20000"/>
          </a:bodyPr>
          <a:lstStyle/>
          <a:p>
            <a:endParaRPr lang="en-US" b="1" i="1" dirty="0" smtClean="0">
              <a:latin typeface="Adobe Gothic Std B" panose="020B0800000000000000" pitchFamily="34" charset="-128"/>
              <a:ea typeface="Adobe Gothic Std B" panose="020B0800000000000000" pitchFamily="34" charset="-128"/>
            </a:endParaRPr>
          </a:p>
          <a:p>
            <a:r>
              <a:rPr lang="en-US" b="1" i="1" dirty="0" smtClean="0">
                <a:latin typeface="Adobe Gothic Std B" panose="020B0800000000000000" pitchFamily="34" charset="-128"/>
                <a:ea typeface="Adobe Gothic Std B" panose="020B0800000000000000" pitchFamily="34" charset="-128"/>
              </a:rPr>
              <a:t>Sources of  data,</a:t>
            </a:r>
          </a:p>
          <a:p>
            <a:r>
              <a:rPr lang="en-US" b="1" i="1" dirty="0" smtClean="0">
                <a:latin typeface="Adobe Gothic Std B" panose="020B0800000000000000" pitchFamily="34" charset="-128"/>
                <a:ea typeface="Adobe Gothic Std B" panose="020B0800000000000000" pitchFamily="34" charset="-128"/>
              </a:rPr>
              <a:t>the Intent &amp;</a:t>
            </a:r>
          </a:p>
          <a:p>
            <a:r>
              <a:rPr lang="en-US" b="1" i="1" dirty="0" smtClean="0">
                <a:latin typeface="Adobe Gothic Std B" panose="020B0800000000000000" pitchFamily="34" charset="-128"/>
                <a:ea typeface="Adobe Gothic Std B" panose="020B0800000000000000" pitchFamily="34" charset="-128"/>
              </a:rPr>
              <a:t>Target customer</a:t>
            </a:r>
            <a:endParaRPr lang="en-US" b="1" i="1" dirty="0">
              <a:latin typeface="Adobe Gothic Std B" panose="020B0800000000000000" pitchFamily="34" charset="-128"/>
              <a:ea typeface="Adobe Gothic Std B" panose="020B0800000000000000" pitchFamily="34" charset="-128"/>
            </a:endParaRPr>
          </a:p>
        </p:txBody>
      </p:sp>
      <p:sp>
        <p:nvSpPr>
          <p:cNvPr id="4" name="TextBox 3"/>
          <p:cNvSpPr txBox="1"/>
          <p:nvPr/>
        </p:nvSpPr>
        <p:spPr>
          <a:xfrm>
            <a:off x="7870785" y="6526927"/>
            <a:ext cx="2195088" cy="461665"/>
          </a:xfrm>
          <a:prstGeom prst="rect">
            <a:avLst/>
          </a:prstGeom>
          <a:noFill/>
        </p:spPr>
        <p:txBody>
          <a:bodyPr wrap="none" rtlCol="0">
            <a:spAutoFit/>
          </a:bodyPr>
          <a:lstStyle/>
          <a:p>
            <a:r>
              <a:rPr lang="en-US" sz="1200" dirty="0" smtClean="0"/>
              <a:t>Provided by Facilities Inventory</a:t>
            </a:r>
          </a:p>
          <a:p>
            <a:r>
              <a:rPr lang="en-US" sz="1200" dirty="0" smtClean="0"/>
              <a:t>Facilities-inventory@fmd.uga.edu</a:t>
            </a:r>
            <a:endParaRPr lang="en-US" sz="1200" dirty="0"/>
          </a:p>
        </p:txBody>
      </p:sp>
      <p:sp>
        <p:nvSpPr>
          <p:cNvPr id="5" name="Footer Placeholder 4"/>
          <p:cNvSpPr>
            <a:spLocks noGrp="1"/>
          </p:cNvSpPr>
          <p:nvPr>
            <p:ph type="ftr" sz="quarter" idx="11"/>
          </p:nvPr>
        </p:nvSpPr>
        <p:spPr>
          <a:xfrm>
            <a:off x="117651" y="8653847"/>
            <a:ext cx="5414168" cy="372145"/>
          </a:xfrm>
        </p:spPr>
        <p:txBody>
          <a:bodyPr/>
          <a:lstStyle/>
          <a:p>
            <a:r>
              <a:rPr lang="en-US" dirty="0" smtClean="0"/>
              <a:t>September 3, 2020</a:t>
            </a:r>
            <a:endParaRPr lang="en-US" dirty="0"/>
          </a:p>
        </p:txBody>
      </p:sp>
    </p:spTree>
    <p:extLst>
      <p:ext uri="{BB962C8B-B14F-4D97-AF65-F5344CB8AC3E}">
        <p14:creationId xmlns:p14="http://schemas.microsoft.com/office/powerpoint/2010/main" val="3927442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58065" y="987553"/>
            <a:ext cx="7191819" cy="902208"/>
          </a:xfrm>
        </p:spPr>
        <p:txBody>
          <a:bodyPr>
            <a:noAutofit/>
          </a:bodyPr>
          <a:lstStyle/>
          <a:p>
            <a:r>
              <a:rPr lang="en-US" sz="6390" dirty="0" smtClean="0">
                <a:solidFill>
                  <a:srgbClr val="C00000"/>
                </a:solidFill>
                <a:latin typeface="Adobe Gothic Std B" panose="020B0800000000000000" pitchFamily="34" charset="-128"/>
                <a:ea typeface="Adobe Gothic Std B" panose="020B0800000000000000" pitchFamily="34" charset="-128"/>
              </a:rPr>
              <a:t>GIS</a:t>
            </a:r>
            <a:endParaRPr lang="en-US" sz="6390" dirty="0">
              <a:solidFill>
                <a:srgbClr val="C00000"/>
              </a:solidFill>
              <a:latin typeface="Adobe Gothic Std B" panose="020B0800000000000000" pitchFamily="34" charset="-128"/>
              <a:ea typeface="Adobe Gothic Std B" panose="020B0800000000000000" pitchFamily="34" charset="-128"/>
            </a:endParaRPr>
          </a:p>
        </p:txBody>
      </p:sp>
      <p:sp>
        <p:nvSpPr>
          <p:cNvPr id="4" name="Content Placeholder 4"/>
          <p:cNvSpPr>
            <a:spLocks noGrp="1"/>
          </p:cNvSpPr>
          <p:nvPr>
            <p:ph idx="4294967295"/>
          </p:nvPr>
        </p:nvSpPr>
        <p:spPr>
          <a:xfrm>
            <a:off x="1194816" y="2386711"/>
            <a:ext cx="4645025" cy="5122863"/>
          </a:xfrm>
        </p:spPr>
        <p:txBody>
          <a:bodyPr>
            <a:noAutofit/>
          </a:bodyPr>
          <a:lstStyle/>
          <a:p>
            <a:pPr marL="0" indent="0">
              <a:buClr>
                <a:schemeClr val="bg2">
                  <a:lumMod val="50000"/>
                </a:schemeClr>
              </a:buClr>
              <a:buNone/>
            </a:pPr>
            <a:r>
              <a:rPr lang="en-US" sz="2200" dirty="0" smtClean="0"/>
              <a:t>Currently we are collaborating with OUA to update and maintain GIS utility data, including electrical, chilled water, steam, gas, sewer, water and the attributes associated with each. </a:t>
            </a:r>
          </a:p>
          <a:p>
            <a:pPr marL="0" indent="0">
              <a:buClr>
                <a:schemeClr val="bg2">
                  <a:lumMod val="50000"/>
                </a:schemeClr>
              </a:buClr>
              <a:buNone/>
            </a:pPr>
            <a:r>
              <a:rPr lang="en-US" sz="2200" dirty="0" smtClean="0"/>
              <a:t>The interactive web maps display utility data that is used by FMD Engineering, O&amp;M, and OUA for location information and as a reference for utility construction and renovation design.</a:t>
            </a:r>
          </a:p>
          <a:p>
            <a:pPr marL="0" indent="0">
              <a:buClr>
                <a:schemeClr val="bg2">
                  <a:lumMod val="50000"/>
                </a:schemeClr>
              </a:buClr>
              <a:buNone/>
            </a:pPr>
            <a:r>
              <a:rPr lang="en-US" sz="2200" dirty="0" smtClean="0"/>
              <a:t>The source data of this information comes from construction and as built drawings, survey data, and existing institutional knowledge.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3975" y="3290192"/>
            <a:ext cx="4934839" cy="3315900"/>
          </a:xfrm>
          <a:prstGeom prst="rect">
            <a:avLst/>
          </a:prstGeom>
          <a:noFill/>
          <a:ln w="10795">
            <a:solidFill>
              <a:schemeClr val="tx1">
                <a:lumMod val="75000"/>
                <a:lumOff val="25000"/>
              </a:schemeClr>
            </a:solidFill>
          </a:ln>
          <a:effectLst>
            <a:outerShdw blurRad="50800" dist="76200" dir="2700000" algn="tl" rotWithShape="0">
              <a:prstClr val="black">
                <a:alpha val="40000"/>
              </a:prstClr>
            </a:outerShdw>
          </a:effectLst>
        </p:spPr>
      </p:pic>
    </p:spTree>
    <p:extLst>
      <p:ext uri="{BB962C8B-B14F-4D97-AF65-F5344CB8AC3E}">
        <p14:creationId xmlns:p14="http://schemas.microsoft.com/office/powerpoint/2010/main" val="1053429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5047" y="834967"/>
            <a:ext cx="2899276" cy="4896228"/>
          </a:xfrm>
          <a:prstGeom prst="rect">
            <a:avLst/>
          </a:prstGeom>
        </p:spPr>
      </p:pic>
      <p:sp>
        <p:nvSpPr>
          <p:cNvPr id="4" name="TextBox 3"/>
          <p:cNvSpPr txBox="1"/>
          <p:nvPr/>
        </p:nvSpPr>
        <p:spPr>
          <a:xfrm>
            <a:off x="3999699" y="833342"/>
            <a:ext cx="3778798" cy="1600438"/>
          </a:xfrm>
          <a:prstGeom prst="rect">
            <a:avLst/>
          </a:prstGeom>
          <a:noFill/>
        </p:spPr>
        <p:txBody>
          <a:bodyPr wrap="square" rtlCol="0">
            <a:spAutoFit/>
          </a:bodyPr>
          <a:lstStyle/>
          <a:p>
            <a:pPr algn="just"/>
            <a:r>
              <a:rPr lang="en-US" sz="2000" dirty="0" smtClean="0">
                <a:solidFill>
                  <a:schemeClr val="tx1">
                    <a:lumMod val="85000"/>
                    <a:lumOff val="15000"/>
                  </a:schemeClr>
                </a:solidFill>
              </a:rPr>
              <a:t>The web map can also be viewed on smartphones (I Phone or Android) and tablets and is great for field work to view utility data on campus. </a:t>
            </a:r>
          </a:p>
          <a:p>
            <a:endParaRPr lang="en-US" dirty="0">
              <a:solidFill>
                <a:srgbClr val="C00000"/>
              </a:solidFill>
            </a:endParaRPr>
          </a:p>
        </p:txBody>
      </p:sp>
      <p:sp>
        <p:nvSpPr>
          <p:cNvPr id="5" name="TextBox 4"/>
          <p:cNvSpPr txBox="1"/>
          <p:nvPr/>
        </p:nvSpPr>
        <p:spPr>
          <a:xfrm>
            <a:off x="4461011" y="3944634"/>
            <a:ext cx="3427214" cy="2249585"/>
          </a:xfrm>
          <a:prstGeom prst="rect">
            <a:avLst/>
          </a:prstGeom>
          <a:noFill/>
        </p:spPr>
        <p:txBody>
          <a:bodyPr wrap="square" rtlCol="0">
            <a:noAutofit/>
          </a:bodyPr>
          <a:lstStyle/>
          <a:p>
            <a:pPr algn="just"/>
            <a:r>
              <a:rPr lang="en-US" sz="2200" dirty="0" smtClean="0">
                <a:solidFill>
                  <a:schemeClr val="tx1">
                    <a:lumMod val="85000"/>
                    <a:lumOff val="15000"/>
                  </a:schemeClr>
                </a:solidFill>
              </a:rPr>
              <a:t>When users </a:t>
            </a:r>
            <a:r>
              <a:rPr lang="en-US" sz="2200" dirty="0">
                <a:solidFill>
                  <a:schemeClr val="tx1">
                    <a:lumMod val="85000"/>
                    <a:lumOff val="15000"/>
                  </a:schemeClr>
                </a:solidFill>
              </a:rPr>
              <a:t>click </a:t>
            </a:r>
            <a:r>
              <a:rPr lang="en-US" sz="2200" dirty="0" smtClean="0">
                <a:solidFill>
                  <a:schemeClr val="tx1">
                    <a:lumMod val="85000"/>
                    <a:lumOff val="15000"/>
                  </a:schemeClr>
                </a:solidFill>
              </a:rPr>
              <a:t>a utility feature a popup window displays attribute information about the feature. Example to the right is information for the Water_Meters.</a:t>
            </a:r>
            <a:endParaRPr lang="en-US" sz="2200" dirty="0">
              <a:solidFill>
                <a:srgbClr val="C00000"/>
              </a:solidFill>
            </a:endParaRPr>
          </a:p>
        </p:txBody>
      </p:sp>
      <p:sp>
        <p:nvSpPr>
          <p:cNvPr id="6" name="TextBox 5"/>
          <p:cNvSpPr txBox="1"/>
          <p:nvPr/>
        </p:nvSpPr>
        <p:spPr>
          <a:xfrm>
            <a:off x="737128" y="7242049"/>
            <a:ext cx="6314389" cy="1077218"/>
          </a:xfrm>
          <a:prstGeom prst="rect">
            <a:avLst/>
          </a:prstGeom>
          <a:noFill/>
        </p:spPr>
        <p:txBody>
          <a:bodyPr wrap="square" rtlCol="0">
            <a:spAutoFit/>
          </a:bodyPr>
          <a:lstStyle/>
          <a:p>
            <a:pPr algn="just"/>
            <a:r>
              <a:rPr lang="en-US" sz="1600" dirty="0" smtClean="0">
                <a:solidFill>
                  <a:schemeClr val="tx1">
                    <a:lumMod val="85000"/>
                    <a:lumOff val="15000"/>
                  </a:schemeClr>
                </a:solidFill>
              </a:rPr>
              <a:t>The interactive web map can be access via the link below. </a:t>
            </a:r>
          </a:p>
          <a:p>
            <a:r>
              <a:rPr lang="en-US" sz="1600" u="sng" dirty="0">
                <a:hlinkClick r:id="rId4"/>
              </a:rPr>
              <a:t>https://usg.maps.arcgis.com/apps/webappviewer/index.html?id=b2a1f7aa443a42b7a9082429e4de5920</a:t>
            </a:r>
            <a:endParaRPr lang="en-US" sz="1600" dirty="0"/>
          </a:p>
          <a:p>
            <a:r>
              <a:rPr lang="en-US" sz="1600" dirty="0" smtClean="0"/>
              <a:t>Username and password by requested </a:t>
            </a:r>
            <a:r>
              <a:rPr lang="en-US" sz="1600" dirty="0" smtClean="0">
                <a:hlinkClick r:id="rId5"/>
              </a:rPr>
              <a:t>helpdesk@fmd.uga.edu</a:t>
            </a:r>
            <a:r>
              <a:rPr lang="en-US" sz="1600" dirty="0" smtClean="0"/>
              <a:t> </a:t>
            </a:r>
            <a:endParaRPr lang="en-US" sz="1600" dirty="0">
              <a:solidFill>
                <a:srgbClr val="C00000"/>
              </a:solidFill>
            </a:endParaRPr>
          </a:p>
        </p:txBody>
      </p:sp>
      <p:pic>
        <p:nvPicPr>
          <p:cNvPr id="7" name="Picture 6"/>
          <p:cNvPicPr/>
          <p:nvPr/>
        </p:nvPicPr>
        <p:blipFill rotWithShape="1">
          <a:blip r:embed="rId6"/>
          <a:srcRect l="34616" t="32675" r="56841" b="27183"/>
          <a:stretch/>
        </p:blipFill>
        <p:spPr bwMode="auto">
          <a:xfrm>
            <a:off x="8046721" y="2847025"/>
            <a:ext cx="2901695" cy="43950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96562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0672" y="964956"/>
            <a:ext cx="9056687" cy="1230313"/>
          </a:xfrm>
        </p:spPr>
        <p:txBody>
          <a:bodyPr>
            <a:normAutofit/>
          </a:bodyPr>
          <a:lstStyle/>
          <a:p>
            <a:r>
              <a:rPr lang="en-US" sz="6390" dirty="0" smtClean="0">
                <a:solidFill>
                  <a:srgbClr val="C00000"/>
                </a:solidFill>
                <a:latin typeface="Adobe Gothic Std B" panose="020B0800000000000000" pitchFamily="34" charset="-128"/>
                <a:ea typeface="Adobe Gothic Std B" panose="020B0800000000000000" pitchFamily="34" charset="-128"/>
              </a:rPr>
              <a:t>AiM - Property</a:t>
            </a:r>
            <a:endParaRPr lang="en-US" sz="6390" dirty="0">
              <a:solidFill>
                <a:srgbClr val="C00000"/>
              </a:solidFill>
              <a:latin typeface="Adobe Gothic Std B" panose="020B0800000000000000" pitchFamily="34" charset="-128"/>
              <a:ea typeface="Adobe Gothic Std B" panose="020B0800000000000000" pitchFamily="34" charset="-128"/>
            </a:endParaRPr>
          </a:p>
        </p:txBody>
      </p:sp>
      <p:sp>
        <p:nvSpPr>
          <p:cNvPr id="3" name="Content Placeholder 2"/>
          <p:cNvSpPr>
            <a:spLocks noGrp="1"/>
          </p:cNvSpPr>
          <p:nvPr>
            <p:ph idx="4294967295"/>
          </p:nvPr>
        </p:nvSpPr>
        <p:spPr>
          <a:xfrm>
            <a:off x="1680673" y="2543175"/>
            <a:ext cx="9056687" cy="4689963"/>
          </a:xfrm>
        </p:spPr>
        <p:txBody>
          <a:bodyPr>
            <a:normAutofit fontScale="62500" lnSpcReduction="20000"/>
          </a:bodyPr>
          <a:lstStyle/>
          <a:p>
            <a:pPr marL="0" indent="0">
              <a:buNone/>
            </a:pPr>
            <a:r>
              <a:rPr lang="en-US" sz="4000" dirty="0" smtClean="0">
                <a:latin typeface="Garamond" panose="02020404030301010803" pitchFamily="18" charset="0"/>
              </a:rPr>
              <a:t>AiM </a:t>
            </a:r>
            <a:r>
              <a:rPr lang="en-US" sz="4000" dirty="0">
                <a:latin typeface="Garamond" panose="02020404030301010803" pitchFamily="18" charset="0"/>
              </a:rPr>
              <a:t>property data is collected and maintained </a:t>
            </a:r>
            <a:r>
              <a:rPr lang="en-US" sz="4000" dirty="0" smtClean="0">
                <a:latin typeface="Garamond" panose="02020404030301010803" pitchFamily="18" charset="0"/>
              </a:rPr>
              <a:t>in AiM, BLLIP, Oracle Tables, and other resources to </a:t>
            </a:r>
            <a:r>
              <a:rPr lang="en-US" sz="4000" dirty="0">
                <a:latin typeface="Garamond" panose="02020404030301010803" pitchFamily="18" charset="0"/>
              </a:rPr>
              <a:t>provide updated </a:t>
            </a:r>
            <a:r>
              <a:rPr lang="en-US" sz="4000" dirty="0" smtClean="0">
                <a:latin typeface="Garamond" panose="02020404030301010803" pitchFamily="18" charset="0"/>
              </a:rPr>
              <a:t>building information. This includes </a:t>
            </a:r>
            <a:r>
              <a:rPr lang="en-US" sz="4000" dirty="0">
                <a:latin typeface="Garamond" panose="02020404030301010803" pitchFamily="18" charset="0"/>
              </a:rPr>
              <a:t>names, numbers, square footage, cost/value, construction and renovation dates and costs, room uses and occupancy, department </a:t>
            </a:r>
            <a:r>
              <a:rPr lang="en-US" sz="4000" dirty="0" smtClean="0">
                <a:latin typeface="Garamond" panose="02020404030301010803" pitchFamily="18" charset="0"/>
              </a:rPr>
              <a:t>assignment used for budgeting, staffing, class scheduling, and funding requests. </a:t>
            </a:r>
            <a:r>
              <a:rPr lang="en-US" sz="4000" dirty="0">
                <a:latin typeface="Garamond" panose="02020404030301010803" pitchFamily="18" charset="0"/>
              </a:rPr>
              <a:t>This </a:t>
            </a:r>
            <a:r>
              <a:rPr lang="en-US" sz="4000" dirty="0" smtClean="0">
                <a:latin typeface="Garamond" panose="02020404030301010803" pitchFamily="18" charset="0"/>
              </a:rPr>
              <a:t>information </a:t>
            </a:r>
            <a:r>
              <a:rPr lang="en-US" sz="4000" dirty="0">
                <a:latin typeface="Garamond" panose="02020404030301010803" pitchFamily="18" charset="0"/>
              </a:rPr>
              <a:t>is essential for university accreditation, maintenance funding requests, budget forecasting, space </a:t>
            </a:r>
            <a:r>
              <a:rPr lang="en-US" sz="4000" dirty="0" smtClean="0">
                <a:latin typeface="Garamond" panose="02020404030301010803" pitchFamily="18" charset="0"/>
              </a:rPr>
              <a:t>allocation as well as staffing, maintenance, and repair of UGA buildings.</a:t>
            </a:r>
            <a:endParaRPr lang="en-US" sz="4000" dirty="0">
              <a:latin typeface="Garamond" panose="02020404030301010803" pitchFamily="18" charset="0"/>
            </a:endParaRPr>
          </a:p>
          <a:p>
            <a:pPr marL="0" indent="0">
              <a:buNone/>
            </a:pPr>
            <a:r>
              <a:rPr lang="en-US" sz="4000" dirty="0">
                <a:latin typeface="Garamond" panose="02020404030301010803" pitchFamily="18" charset="0"/>
              </a:rPr>
              <a:t>This information and related reports are used </a:t>
            </a:r>
            <a:r>
              <a:rPr lang="en-US" sz="4000" dirty="0" smtClean="0">
                <a:latin typeface="Garamond" panose="02020404030301010803" pitchFamily="18" charset="0"/>
              </a:rPr>
              <a:t>by University System of Georgia BOR, FMD Maintenance Project Management and Engineering, Work Request, Operations and Maintenance, Space Management, Registrar’s Office, Institutional Research, Real Estate Office, Insurance and Claims, Property Control, UGA Mart, and many other UGA departments.</a:t>
            </a:r>
            <a:endParaRPr lang="en-US" sz="4000" dirty="0">
              <a:latin typeface="Garamond" panose="02020404030301010803" pitchFamily="18" charset="0"/>
            </a:endParaRPr>
          </a:p>
          <a:p>
            <a:endParaRPr lang="en-US" dirty="0"/>
          </a:p>
        </p:txBody>
      </p:sp>
    </p:spTree>
    <p:extLst>
      <p:ext uri="{BB962C8B-B14F-4D97-AF65-F5344CB8AC3E}">
        <p14:creationId xmlns:p14="http://schemas.microsoft.com/office/powerpoint/2010/main" val="24976203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085088" y="4708591"/>
            <a:ext cx="6856380" cy="3555675"/>
          </a:xfrm>
          <a:prstGeom prst="rect">
            <a:avLst/>
          </a:prstGeom>
          <a:ln>
            <a:noFill/>
          </a:ln>
          <a:effectLst>
            <a:outerShdw blurRad="190500" algn="tl" rotWithShape="0">
              <a:srgbClr val="000000">
                <a:alpha val="70000"/>
              </a:srgbClr>
            </a:outerShdw>
          </a:effectLst>
        </p:spPr>
      </p:pic>
      <p:pic>
        <p:nvPicPr>
          <p:cNvPr id="3" name="Picture 2"/>
          <p:cNvPicPr>
            <a:picLocks noChangeAspect="1"/>
          </p:cNvPicPr>
          <p:nvPr/>
        </p:nvPicPr>
        <p:blipFill rotWithShape="1">
          <a:blip r:embed="rId4"/>
          <a:srcRect l="16765" r="3334"/>
          <a:stretch/>
        </p:blipFill>
        <p:spPr>
          <a:xfrm>
            <a:off x="6908361" y="1962911"/>
            <a:ext cx="4074081" cy="239972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stretch>
            <a:fillRect/>
          </a:stretch>
        </p:blipFill>
        <p:spPr>
          <a:xfrm>
            <a:off x="945350" y="1842322"/>
            <a:ext cx="5431066" cy="2574135"/>
          </a:xfrm>
          <a:prstGeom prst="rect">
            <a:avLst/>
          </a:prstGeom>
          <a:ln>
            <a:noFill/>
          </a:ln>
          <a:effectLst>
            <a:outerShdw blurRad="190500" algn="tl" rotWithShape="0">
              <a:srgbClr val="000000">
                <a:alpha val="70000"/>
              </a:srgbClr>
            </a:outerShdw>
          </a:effectLst>
        </p:spPr>
      </p:pic>
      <p:sp>
        <p:nvSpPr>
          <p:cNvPr id="5" name="TextBox 4"/>
          <p:cNvSpPr txBox="1"/>
          <p:nvPr/>
        </p:nvSpPr>
        <p:spPr>
          <a:xfrm>
            <a:off x="840915" y="684800"/>
            <a:ext cx="5793349" cy="1107996"/>
          </a:xfrm>
          <a:prstGeom prst="rect">
            <a:avLst/>
          </a:prstGeom>
          <a:noFill/>
        </p:spPr>
        <p:txBody>
          <a:bodyPr wrap="square" rtlCol="0">
            <a:spAutoFit/>
          </a:bodyPr>
          <a:lstStyle/>
          <a:p>
            <a:r>
              <a:rPr lang="en-US" b="1" dirty="0" smtClean="0"/>
              <a:t>Square Footage Report</a:t>
            </a:r>
            <a:r>
              <a:rPr lang="en-US" dirty="0" smtClean="0"/>
              <a:t>: </a:t>
            </a:r>
            <a:r>
              <a:rPr lang="en-US" sz="1600" dirty="0" smtClean="0"/>
              <a:t>this template from USG is used to report new buildings, deletions, additions, and square footage change estimates for the next 2 years and is the bases for MRR funding requests.</a:t>
            </a:r>
            <a:endParaRPr lang="en-US" sz="1600" dirty="0"/>
          </a:p>
        </p:txBody>
      </p:sp>
      <p:sp>
        <p:nvSpPr>
          <p:cNvPr id="6" name="TextBox 5"/>
          <p:cNvSpPr txBox="1"/>
          <p:nvPr/>
        </p:nvSpPr>
        <p:spPr>
          <a:xfrm>
            <a:off x="6634263" y="684800"/>
            <a:ext cx="4671605" cy="1107996"/>
          </a:xfrm>
          <a:prstGeom prst="rect">
            <a:avLst/>
          </a:prstGeom>
          <a:noFill/>
        </p:spPr>
        <p:txBody>
          <a:bodyPr wrap="square" rtlCol="0">
            <a:spAutoFit/>
          </a:bodyPr>
          <a:lstStyle/>
          <a:p>
            <a:r>
              <a:rPr lang="en-US" b="1" dirty="0" smtClean="0"/>
              <a:t>Building or Space Report: </a:t>
            </a:r>
            <a:r>
              <a:rPr lang="en-US" sz="1600" dirty="0" smtClean="0"/>
              <a:t>this is a sample of a report used by the Registrar's Office, Space Management and facility users for better management and space utilization.</a:t>
            </a:r>
            <a:endParaRPr lang="en-US" sz="1600" dirty="0"/>
          </a:p>
        </p:txBody>
      </p:sp>
      <p:sp>
        <p:nvSpPr>
          <p:cNvPr id="7" name="TextBox 6"/>
          <p:cNvSpPr txBox="1"/>
          <p:nvPr/>
        </p:nvSpPr>
        <p:spPr>
          <a:xfrm>
            <a:off x="8173562" y="5477007"/>
            <a:ext cx="3132306" cy="1354217"/>
          </a:xfrm>
          <a:prstGeom prst="rect">
            <a:avLst/>
          </a:prstGeom>
          <a:noFill/>
        </p:spPr>
        <p:txBody>
          <a:bodyPr wrap="square" rtlCol="0">
            <a:spAutoFit/>
          </a:bodyPr>
          <a:lstStyle/>
          <a:p>
            <a:r>
              <a:rPr lang="en-US" b="1" dirty="0" smtClean="0"/>
              <a:t>FMD Capital Project Report: </a:t>
            </a:r>
            <a:r>
              <a:rPr lang="en-US" sz="1600" dirty="0" smtClean="0"/>
              <a:t>this is a report created in SQL Developer and is then imported into the GIS system to create the Capital </a:t>
            </a:r>
            <a:r>
              <a:rPr lang="en-US" sz="1600" dirty="0"/>
              <a:t>P</a:t>
            </a:r>
            <a:r>
              <a:rPr lang="en-US" sz="1600" dirty="0" smtClean="0"/>
              <a:t>roject GIS map.</a:t>
            </a:r>
            <a:endParaRPr lang="en-US" sz="1600" dirty="0"/>
          </a:p>
        </p:txBody>
      </p:sp>
      <p:sp>
        <p:nvSpPr>
          <p:cNvPr id="8" name="TextBox 7"/>
          <p:cNvSpPr txBox="1"/>
          <p:nvPr/>
        </p:nvSpPr>
        <p:spPr>
          <a:xfrm>
            <a:off x="8936736" y="7470103"/>
            <a:ext cx="2743200" cy="830997"/>
          </a:xfrm>
          <a:prstGeom prst="rect">
            <a:avLst/>
          </a:prstGeom>
          <a:noFill/>
        </p:spPr>
        <p:txBody>
          <a:bodyPr wrap="square" rtlCol="0">
            <a:spAutoFit/>
          </a:bodyPr>
          <a:lstStyle/>
          <a:p>
            <a:r>
              <a:rPr lang="en-US" sz="1600" dirty="0" smtClean="0"/>
              <a:t>Send information requests to </a:t>
            </a:r>
            <a:r>
              <a:rPr lang="en-US" sz="1600" dirty="0" smtClean="0">
                <a:hlinkClick r:id="rId6"/>
              </a:rPr>
              <a:t>facilities-inventory@fmd.uga.edu</a:t>
            </a:r>
            <a:r>
              <a:rPr lang="en-US" sz="1600" dirty="0" smtClean="0"/>
              <a:t> </a:t>
            </a:r>
            <a:endParaRPr lang="en-US" sz="1600" dirty="0"/>
          </a:p>
        </p:txBody>
      </p:sp>
    </p:spTree>
    <p:extLst>
      <p:ext uri="{BB962C8B-B14F-4D97-AF65-F5344CB8AC3E}">
        <p14:creationId xmlns:p14="http://schemas.microsoft.com/office/powerpoint/2010/main" val="4045545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1655180" y="1779589"/>
            <a:ext cx="8831485" cy="6417141"/>
          </a:xfrm>
          <a:prstGeom prst="rect">
            <a:avLst/>
          </a:prstGeom>
          <a:noFill/>
        </p:spPr>
        <p:txBody>
          <a:bodyPr wrap="square" rtlCol="0">
            <a:spAutoFit/>
          </a:bodyPr>
          <a:lstStyle/>
          <a:p>
            <a:pPr marL="457200" indent="-457200">
              <a:lnSpc>
                <a:spcPct val="150000"/>
              </a:lnSpc>
              <a:buClr>
                <a:schemeClr val="bg2">
                  <a:lumMod val="50000"/>
                </a:schemeClr>
              </a:buClr>
              <a:buFont typeface="Arial" panose="020B0604020202020204" pitchFamily="34" charset="0"/>
              <a:buChar char="•"/>
            </a:pPr>
            <a:r>
              <a:rPr lang="en-US" sz="2600" b="1" dirty="0" smtClean="0"/>
              <a:t>Plansroom </a:t>
            </a:r>
            <a:r>
              <a:rPr lang="en-US" sz="2400" b="1" i="1" dirty="0" smtClean="0">
                <a:solidFill>
                  <a:srgbClr val="C00000"/>
                </a:solidFill>
              </a:rPr>
              <a:t>(repository for all digital and hard copy construction documents)</a:t>
            </a:r>
            <a:endParaRPr lang="en-US" sz="2400" i="1" dirty="0">
              <a:solidFill>
                <a:srgbClr val="C00000"/>
              </a:solidFill>
            </a:endParaRPr>
          </a:p>
          <a:p>
            <a:pPr marL="457200" indent="-457200">
              <a:lnSpc>
                <a:spcPct val="150000"/>
              </a:lnSpc>
              <a:buClr>
                <a:schemeClr val="tx1">
                  <a:lumMod val="50000"/>
                  <a:lumOff val="50000"/>
                </a:schemeClr>
              </a:buClr>
              <a:buFont typeface="Arial" panose="020B0604020202020204" pitchFamily="34" charset="0"/>
              <a:buChar char="•"/>
            </a:pPr>
            <a:r>
              <a:rPr lang="en-US" sz="2600" b="1" dirty="0" smtClean="0"/>
              <a:t>MultiVista </a:t>
            </a:r>
            <a:r>
              <a:rPr lang="en-US" sz="2400" b="1" i="1" dirty="0" smtClean="0">
                <a:solidFill>
                  <a:srgbClr val="C00000"/>
                </a:solidFill>
              </a:rPr>
              <a:t>(mobile app to access relevant construction documents on the fly)</a:t>
            </a:r>
            <a:endParaRPr lang="en-US" sz="2400" i="1" dirty="0">
              <a:solidFill>
                <a:srgbClr val="C00000"/>
              </a:solidFill>
            </a:endParaRPr>
          </a:p>
          <a:p>
            <a:pPr marL="457200" indent="-457200">
              <a:lnSpc>
                <a:spcPct val="150000"/>
              </a:lnSpc>
              <a:buClr>
                <a:schemeClr val="bg2">
                  <a:lumMod val="50000"/>
                </a:schemeClr>
              </a:buClr>
              <a:buFont typeface="Arial" panose="020B0604020202020204" pitchFamily="34" charset="0"/>
              <a:buChar char="•"/>
            </a:pPr>
            <a:r>
              <a:rPr lang="en-US" sz="2600" b="1" dirty="0" smtClean="0"/>
              <a:t>AiM-BIM </a:t>
            </a:r>
            <a:r>
              <a:rPr lang="en-US" sz="2400" b="1" i="1" dirty="0" smtClean="0">
                <a:solidFill>
                  <a:srgbClr val="C00000"/>
                </a:solidFill>
              </a:rPr>
              <a:t>(building information model with the ability to extract information about equipment and input into AiM)</a:t>
            </a:r>
            <a:endParaRPr lang="en-US" sz="2600" b="1" i="1" dirty="0">
              <a:solidFill>
                <a:srgbClr val="C00000"/>
              </a:solidFill>
            </a:endParaRPr>
          </a:p>
          <a:p>
            <a:pPr marL="457200" indent="-457200">
              <a:lnSpc>
                <a:spcPct val="150000"/>
              </a:lnSpc>
              <a:buClr>
                <a:schemeClr val="bg2">
                  <a:lumMod val="50000"/>
                </a:schemeClr>
              </a:buClr>
              <a:buFont typeface="Arial" panose="020B0604020202020204" pitchFamily="34" charset="0"/>
              <a:buChar char="•"/>
            </a:pPr>
            <a:r>
              <a:rPr lang="en-US" sz="2600" b="1" dirty="0" smtClean="0"/>
              <a:t>GIS </a:t>
            </a:r>
            <a:r>
              <a:rPr lang="en-US" sz="2400" b="1" i="1" dirty="0" smtClean="0">
                <a:solidFill>
                  <a:srgbClr val="C00000"/>
                </a:solidFill>
              </a:rPr>
              <a:t>(geographical information mapping for underground and overhead utilities)</a:t>
            </a:r>
            <a:endParaRPr lang="en-US" sz="2600" i="1" dirty="0">
              <a:solidFill>
                <a:srgbClr val="C00000"/>
              </a:solidFill>
            </a:endParaRPr>
          </a:p>
          <a:p>
            <a:pPr marL="457200" indent="-457200" algn="just">
              <a:lnSpc>
                <a:spcPct val="150000"/>
              </a:lnSpc>
              <a:buClr>
                <a:schemeClr val="bg2">
                  <a:lumMod val="50000"/>
                </a:schemeClr>
              </a:buClr>
              <a:buFont typeface="Arial" panose="020B0604020202020204" pitchFamily="34" charset="0"/>
              <a:buChar char="•"/>
            </a:pPr>
            <a:r>
              <a:rPr lang="en-US" sz="2600" b="1" dirty="0" smtClean="0"/>
              <a:t>AiM-Property </a:t>
            </a:r>
            <a:r>
              <a:rPr lang="en-US" sz="2400" b="1" i="1" dirty="0" smtClean="0">
                <a:solidFill>
                  <a:srgbClr val="C00000"/>
                </a:solidFill>
              </a:rPr>
              <a:t>(building information maintained in AiM (names, numbers, sq ftg, use, rooms, department assigned, etc.)</a:t>
            </a:r>
            <a:endParaRPr lang="en-US" sz="2600" b="1" dirty="0">
              <a:solidFill>
                <a:srgbClr val="C00000"/>
              </a:solidFill>
            </a:endParaRPr>
          </a:p>
        </p:txBody>
      </p:sp>
      <p:sp>
        <p:nvSpPr>
          <p:cNvPr id="4" name="Rectangle 3"/>
          <p:cNvSpPr/>
          <p:nvPr/>
        </p:nvSpPr>
        <p:spPr>
          <a:xfrm>
            <a:off x="891250" y="948592"/>
            <a:ext cx="3310359" cy="830997"/>
          </a:xfrm>
          <a:prstGeom prst="rect">
            <a:avLst/>
          </a:prstGeom>
        </p:spPr>
        <p:txBody>
          <a:bodyPr wrap="square">
            <a:spAutoFit/>
          </a:bodyPr>
          <a:lstStyle/>
          <a:p>
            <a:pPr algn="ctr"/>
            <a:r>
              <a:rPr lang="en-US" sz="4800" b="1" dirty="0" smtClean="0">
                <a:solidFill>
                  <a:srgbClr val="C00000"/>
                </a:solidFill>
                <a:latin typeface="+mj-lt"/>
              </a:rPr>
              <a:t>Content</a:t>
            </a:r>
            <a:endParaRPr lang="en-US" sz="4800" b="1" dirty="0">
              <a:solidFill>
                <a:srgbClr val="C00000"/>
              </a:solidFill>
              <a:latin typeface="+mj-lt"/>
            </a:endParaRPr>
          </a:p>
        </p:txBody>
      </p:sp>
    </p:spTree>
    <p:extLst>
      <p:ext uri="{BB962C8B-B14F-4D97-AF65-F5344CB8AC3E}">
        <p14:creationId xmlns:p14="http://schemas.microsoft.com/office/powerpoint/2010/main" val="38780166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22997" y="707136"/>
            <a:ext cx="9056687" cy="1736725"/>
          </a:xfrm>
        </p:spPr>
        <p:txBody>
          <a:bodyPr>
            <a:normAutofit/>
          </a:bodyPr>
          <a:lstStyle/>
          <a:p>
            <a:r>
              <a:rPr lang="en-US" sz="6390" b="1" dirty="0" smtClean="0">
                <a:solidFill>
                  <a:srgbClr val="C00000"/>
                </a:solidFill>
                <a:latin typeface="Adobe Gothic Std B" panose="020B0800000000000000" pitchFamily="34" charset="-128"/>
                <a:ea typeface="Adobe Gothic Std B" panose="020B0800000000000000" pitchFamily="34" charset="-128"/>
                <a:cs typeface="Arial" panose="020B0604020202020204" pitchFamily="34" charset="0"/>
              </a:rPr>
              <a:t>Plansroom</a:t>
            </a:r>
            <a:endParaRPr lang="en-US" sz="6390" b="1" dirty="0">
              <a:solidFill>
                <a:srgbClr val="C00000"/>
              </a:solidFill>
              <a:latin typeface="Adobe Gothic Std B" panose="020B0800000000000000" pitchFamily="34" charset="-128"/>
              <a:ea typeface="Adobe Gothic Std B" panose="020B0800000000000000" pitchFamily="34" charset="-128"/>
              <a:cs typeface="Arial" panose="020B0604020202020204" pitchFamily="34" charset="0"/>
            </a:endParaRPr>
          </a:p>
        </p:txBody>
      </p:sp>
      <p:sp>
        <p:nvSpPr>
          <p:cNvPr id="3" name="Content Placeholder 2"/>
          <p:cNvSpPr>
            <a:spLocks noGrp="1"/>
          </p:cNvSpPr>
          <p:nvPr>
            <p:ph idx="4294967295"/>
          </p:nvPr>
        </p:nvSpPr>
        <p:spPr>
          <a:xfrm>
            <a:off x="1769301" y="2865184"/>
            <a:ext cx="9056687" cy="4589462"/>
          </a:xfrm>
        </p:spPr>
        <p:txBody>
          <a:bodyPr>
            <a:normAutofit fontScale="92500" lnSpcReduction="20000"/>
          </a:bodyPr>
          <a:lstStyle/>
          <a:p>
            <a:pPr marL="0" indent="0">
              <a:buNone/>
            </a:pPr>
            <a:r>
              <a:rPr lang="en-US" sz="3200" dirty="0">
                <a:latin typeface="+mj-lt"/>
              </a:rPr>
              <a:t>The Facilities Inventory Plansroom houses most construction documents </a:t>
            </a:r>
            <a:r>
              <a:rPr lang="en-US" sz="3200" dirty="0" smtClean="0">
                <a:latin typeface="+mj-lt"/>
              </a:rPr>
              <a:t>for </a:t>
            </a:r>
            <a:r>
              <a:rPr lang="en-US" sz="3200" dirty="0">
                <a:latin typeface="+mj-lt"/>
              </a:rPr>
              <a:t>UGA </a:t>
            </a:r>
            <a:r>
              <a:rPr lang="en-US" sz="3200" dirty="0" smtClean="0">
                <a:latin typeface="+mj-lt"/>
              </a:rPr>
              <a:t>buildings. </a:t>
            </a:r>
            <a:r>
              <a:rPr lang="en-US" sz="3200" dirty="0">
                <a:latin typeface="+mj-lt"/>
              </a:rPr>
              <a:t>Our digital floor plan files can be accessed online using your UGA MyID. The construction documents are available by request to </a:t>
            </a:r>
            <a:r>
              <a:rPr lang="en-US" sz="3200" dirty="0" smtClean="0">
                <a:latin typeface="+mj-lt"/>
                <a:hlinkClick r:id="rId3"/>
              </a:rPr>
              <a:t>facilities-inventory@fmd.uga.edu</a:t>
            </a:r>
            <a:r>
              <a:rPr lang="en-US" sz="3200" dirty="0" smtClean="0">
                <a:latin typeface="+mj-lt"/>
              </a:rPr>
              <a:t>.</a:t>
            </a:r>
          </a:p>
          <a:p>
            <a:pPr marL="0" indent="0">
              <a:buNone/>
            </a:pPr>
            <a:r>
              <a:rPr lang="en-US" sz="3200" dirty="0" smtClean="0">
                <a:latin typeface="+mj-lt"/>
              </a:rPr>
              <a:t>These are the </a:t>
            </a:r>
            <a:r>
              <a:rPr lang="en-US" sz="3200" dirty="0" smtClean="0">
                <a:latin typeface="+mj-lt"/>
              </a:rPr>
              <a:t>design, construction, </a:t>
            </a:r>
            <a:r>
              <a:rPr lang="en-US" sz="3200" dirty="0" smtClean="0">
                <a:solidFill>
                  <a:srgbClr val="FF0000"/>
                </a:solidFill>
                <a:latin typeface="+mj-lt"/>
              </a:rPr>
              <a:t>and as built</a:t>
            </a:r>
            <a:r>
              <a:rPr lang="en-US" sz="3200" dirty="0" smtClean="0">
                <a:latin typeface="+mj-lt"/>
              </a:rPr>
              <a:t> </a:t>
            </a:r>
            <a:r>
              <a:rPr lang="en-US" sz="3200" dirty="0" smtClean="0">
                <a:latin typeface="+mj-lt"/>
              </a:rPr>
              <a:t>documents </a:t>
            </a:r>
            <a:r>
              <a:rPr lang="en-US" sz="3200" dirty="0" smtClean="0">
                <a:solidFill>
                  <a:srgbClr val="FF0000"/>
                </a:solidFill>
                <a:latin typeface="+mj-lt"/>
              </a:rPr>
              <a:t>and O&amp;M Manuals</a:t>
            </a:r>
            <a:r>
              <a:rPr lang="en-US" sz="3200" dirty="0" smtClean="0">
                <a:latin typeface="+mj-lt"/>
              </a:rPr>
              <a:t> associated </a:t>
            </a:r>
            <a:r>
              <a:rPr lang="en-US" sz="3200" dirty="0" smtClean="0">
                <a:latin typeface="+mj-lt"/>
              </a:rPr>
              <a:t>with facilities and utilities on </a:t>
            </a:r>
            <a:r>
              <a:rPr lang="en-US" sz="3200" dirty="0">
                <a:latin typeface="+mj-lt"/>
              </a:rPr>
              <a:t>and off main campus and are used by students, FMD </a:t>
            </a:r>
            <a:r>
              <a:rPr lang="en-US" sz="3200" dirty="0" smtClean="0">
                <a:latin typeface="+mj-lt"/>
              </a:rPr>
              <a:t>Operations &amp; Maintenance</a:t>
            </a:r>
            <a:r>
              <a:rPr lang="en-US" sz="3200" dirty="0">
                <a:latin typeface="+mj-lt"/>
              </a:rPr>
              <a:t>, </a:t>
            </a:r>
            <a:r>
              <a:rPr lang="en-US" sz="3200" dirty="0" smtClean="0">
                <a:latin typeface="+mj-lt"/>
              </a:rPr>
              <a:t>Engineering, </a:t>
            </a:r>
            <a:r>
              <a:rPr lang="en-US" sz="3200" dirty="0">
                <a:latin typeface="+mj-lt"/>
              </a:rPr>
              <a:t>and Construction departments, the Office of University Architects and the many design professionals that work on UGA projects.</a:t>
            </a:r>
          </a:p>
        </p:txBody>
      </p:sp>
      <p:sp>
        <p:nvSpPr>
          <p:cNvPr id="4" name="TextBox 3"/>
          <p:cNvSpPr txBox="1"/>
          <p:nvPr/>
        </p:nvSpPr>
        <p:spPr>
          <a:xfrm>
            <a:off x="8229601" y="7546693"/>
            <a:ext cx="3202800" cy="646331"/>
          </a:xfrm>
          <a:prstGeom prst="rect">
            <a:avLst/>
          </a:prstGeom>
          <a:noFill/>
        </p:spPr>
        <p:txBody>
          <a:bodyPr wrap="none" rtlCol="0">
            <a:spAutoFit/>
          </a:bodyPr>
          <a:lstStyle/>
          <a:p>
            <a:r>
              <a:rPr lang="en-US" b="1" dirty="0" smtClean="0"/>
              <a:t>Contact us</a:t>
            </a:r>
          </a:p>
          <a:p>
            <a:r>
              <a:rPr lang="en-US" dirty="0" smtClean="0"/>
              <a:t>Facilities-inventory@fmd.uga.edu</a:t>
            </a:r>
            <a:endParaRPr lang="en-US" dirty="0"/>
          </a:p>
        </p:txBody>
      </p:sp>
    </p:spTree>
    <p:extLst>
      <p:ext uri="{BB962C8B-B14F-4D97-AF65-F5344CB8AC3E}">
        <p14:creationId xmlns:p14="http://schemas.microsoft.com/office/powerpoint/2010/main" val="7830074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p:cNvPicPr/>
          <p:nvPr/>
        </p:nvPicPr>
        <p:blipFill rotWithShape="1">
          <a:blip r:embed="rId3"/>
          <a:srcRect l="66107" t="23272" r="11570" b="15737"/>
          <a:stretch/>
        </p:blipFill>
        <p:spPr bwMode="auto">
          <a:xfrm>
            <a:off x="1008799" y="1535465"/>
            <a:ext cx="5596024" cy="5290426"/>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1008799" y="841580"/>
            <a:ext cx="4677691" cy="461665"/>
          </a:xfrm>
          <a:prstGeom prst="rect">
            <a:avLst/>
          </a:prstGeom>
          <a:noFill/>
        </p:spPr>
        <p:txBody>
          <a:bodyPr wrap="none" rtlCol="0">
            <a:spAutoFit/>
          </a:bodyPr>
          <a:lstStyle/>
          <a:p>
            <a:r>
              <a:rPr lang="en-US" sz="2400" b="1" dirty="0" smtClean="0">
                <a:solidFill>
                  <a:srgbClr val="C00000"/>
                </a:solidFill>
              </a:rPr>
              <a:t>Digital document Folder Structure</a:t>
            </a:r>
            <a:endParaRPr lang="en-US" sz="2400" b="1" dirty="0">
              <a:solidFill>
                <a:srgbClr val="C00000"/>
              </a:solidFill>
            </a:endParaRPr>
          </a:p>
        </p:txBody>
      </p:sp>
      <p:sp>
        <p:nvSpPr>
          <p:cNvPr id="3" name="TextBox 2"/>
          <p:cNvSpPr txBox="1"/>
          <p:nvPr/>
        </p:nvSpPr>
        <p:spPr>
          <a:xfrm>
            <a:off x="6074742" y="7637059"/>
            <a:ext cx="5679348" cy="646331"/>
          </a:xfrm>
          <a:prstGeom prst="rect">
            <a:avLst/>
          </a:prstGeom>
          <a:noFill/>
        </p:spPr>
        <p:txBody>
          <a:bodyPr wrap="square" rtlCol="0">
            <a:spAutoFit/>
          </a:bodyPr>
          <a:lstStyle/>
          <a:p>
            <a:r>
              <a:rPr lang="en-US" dirty="0" smtClean="0"/>
              <a:t>We are located in room 250 in the Chicopee 1 building and are open Monday thru Friday from 7am-5pm.</a:t>
            </a:r>
            <a:endParaRPr lang="en-US" dirty="0"/>
          </a:p>
        </p:txBody>
      </p:sp>
      <p:sp>
        <p:nvSpPr>
          <p:cNvPr id="4" name="TextBox 3"/>
          <p:cNvSpPr txBox="1"/>
          <p:nvPr/>
        </p:nvSpPr>
        <p:spPr>
          <a:xfrm>
            <a:off x="6890756" y="1228798"/>
            <a:ext cx="4047319" cy="6001643"/>
          </a:xfrm>
          <a:prstGeom prst="rect">
            <a:avLst/>
          </a:prstGeom>
          <a:noFill/>
        </p:spPr>
        <p:txBody>
          <a:bodyPr wrap="square" rtlCol="0">
            <a:spAutoFit/>
          </a:bodyPr>
          <a:lstStyle/>
          <a:p>
            <a:r>
              <a:rPr lang="en-US" sz="2400" dirty="0" smtClean="0"/>
              <a:t>We are staffed to assist if needed but please contact us ahead of time to insure someone is available.</a:t>
            </a:r>
          </a:p>
          <a:p>
            <a:endParaRPr lang="en-US" sz="2400" dirty="0" smtClean="0"/>
          </a:p>
          <a:p>
            <a:r>
              <a:rPr lang="en-US" sz="2400" dirty="0" smtClean="0"/>
              <a:t>Contact us ahead of time (</a:t>
            </a:r>
            <a:r>
              <a:rPr lang="en-US" sz="2400" dirty="0" smtClean="0">
                <a:solidFill>
                  <a:srgbClr val="0070C0"/>
                </a:solidFill>
                <a:hlinkClick r:id="rId4"/>
              </a:rPr>
              <a:t>facilities-inventory@fmd.uga.edu</a:t>
            </a:r>
            <a:r>
              <a:rPr lang="en-US" sz="2400" dirty="0" smtClean="0"/>
              <a:t>) and we can pull what you need and have it waiting.</a:t>
            </a:r>
          </a:p>
          <a:p>
            <a:endParaRPr lang="en-US" sz="2400" dirty="0"/>
          </a:p>
          <a:p>
            <a:r>
              <a:rPr lang="en-US" sz="2400" dirty="0" smtClean="0"/>
              <a:t>We also provide basic floor plans for all campus buildings in PDF and hard copy. These identify room numbers, room uses and square footages.</a:t>
            </a:r>
            <a:endParaRPr lang="en-US" sz="2400" dirty="0"/>
          </a:p>
        </p:txBody>
      </p:sp>
      <p:sp>
        <p:nvSpPr>
          <p:cNvPr id="5" name="TextBox 4"/>
          <p:cNvSpPr txBox="1"/>
          <p:nvPr/>
        </p:nvSpPr>
        <p:spPr>
          <a:xfrm>
            <a:off x="1094143" y="6828666"/>
            <a:ext cx="4662592" cy="553998"/>
          </a:xfrm>
          <a:prstGeom prst="rect">
            <a:avLst/>
          </a:prstGeom>
          <a:noFill/>
        </p:spPr>
        <p:txBody>
          <a:bodyPr wrap="square" rtlCol="0">
            <a:spAutoFit/>
          </a:bodyPr>
          <a:lstStyle/>
          <a:p>
            <a:r>
              <a:rPr lang="en-US" sz="1200" dirty="0" smtClean="0">
                <a:solidFill>
                  <a:srgbClr val="C00000"/>
                </a:solidFill>
              </a:rPr>
              <a:t>*Actual folder structure may differ from example depending on what is submitted for each project</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15614984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1765" y="864490"/>
            <a:ext cx="9056687" cy="1394655"/>
          </a:xfrm>
        </p:spPr>
        <p:txBody>
          <a:bodyPr>
            <a:normAutofit/>
          </a:bodyPr>
          <a:lstStyle/>
          <a:p>
            <a:r>
              <a:rPr lang="en-US" sz="6390" dirty="0" smtClean="0">
                <a:solidFill>
                  <a:srgbClr val="C00000"/>
                </a:solidFill>
                <a:latin typeface="Adobe Gothic Std B" panose="020B0800000000000000" pitchFamily="34" charset="-128"/>
                <a:ea typeface="Adobe Gothic Std B" panose="020B0800000000000000" pitchFamily="34" charset="-128"/>
              </a:rPr>
              <a:t>MultiVista</a:t>
            </a:r>
            <a:endParaRPr lang="en-US" sz="6390" dirty="0">
              <a:solidFill>
                <a:srgbClr val="C00000"/>
              </a:solidFill>
              <a:latin typeface="Adobe Gothic Std B" panose="020B0800000000000000" pitchFamily="34" charset="-128"/>
              <a:ea typeface="Adobe Gothic Std B" panose="020B0800000000000000" pitchFamily="34" charset="-128"/>
            </a:endParaRPr>
          </a:p>
        </p:txBody>
      </p:sp>
      <p:sp>
        <p:nvSpPr>
          <p:cNvPr id="7" name="Content Placeholder 2"/>
          <p:cNvSpPr>
            <a:spLocks noGrp="1"/>
          </p:cNvSpPr>
          <p:nvPr>
            <p:ph idx="4294967295"/>
          </p:nvPr>
        </p:nvSpPr>
        <p:spPr>
          <a:xfrm>
            <a:off x="1075037" y="2417641"/>
            <a:ext cx="10083113" cy="2133537"/>
          </a:xfrm>
        </p:spPr>
        <p:txBody>
          <a:bodyPr>
            <a:noAutofit/>
          </a:bodyPr>
          <a:lstStyle/>
          <a:p>
            <a:pPr marL="0" indent="0">
              <a:buNone/>
            </a:pPr>
            <a:r>
              <a:rPr lang="en-US" sz="3000" b="1" dirty="0"/>
              <a:t>Multivista</a:t>
            </a:r>
            <a:r>
              <a:rPr lang="en-US" sz="3000" dirty="0"/>
              <a:t> is a </a:t>
            </a:r>
            <a:r>
              <a:rPr lang="en-US" sz="3000" dirty="0" smtClean="0"/>
              <a:t>user friendly visual </a:t>
            </a:r>
            <a:r>
              <a:rPr lang="en-US" sz="3000" dirty="0"/>
              <a:t>construction documentation </a:t>
            </a:r>
            <a:r>
              <a:rPr lang="en-US" sz="3000" dirty="0" smtClean="0"/>
              <a:t>application used as </a:t>
            </a:r>
            <a:r>
              <a:rPr lang="en-US" sz="3000" dirty="0"/>
              <a:t>a platform to </a:t>
            </a:r>
            <a:r>
              <a:rPr lang="en-US" sz="3000" dirty="0" smtClean="0"/>
              <a:t>provide interactive access to relevant </a:t>
            </a:r>
            <a:r>
              <a:rPr lang="en-US" sz="3000" dirty="0"/>
              <a:t>building information </a:t>
            </a:r>
            <a:r>
              <a:rPr lang="en-US" sz="3000" dirty="0" smtClean="0"/>
              <a:t>and documentation for repairs </a:t>
            </a:r>
            <a:r>
              <a:rPr lang="en-US" sz="3000" dirty="0"/>
              <a:t>and maintenance on site.</a:t>
            </a:r>
          </a:p>
        </p:txBody>
      </p:sp>
      <p:pic>
        <p:nvPicPr>
          <p:cNvPr id="8" name="Picture 7"/>
          <p:cNvPicPr>
            <a:picLocks noChangeAspect="1"/>
          </p:cNvPicPr>
          <p:nvPr/>
        </p:nvPicPr>
        <p:blipFill rotWithShape="1">
          <a:blip r:embed="rId3"/>
          <a:srcRect t="-2197" r="26319"/>
          <a:stretch/>
        </p:blipFill>
        <p:spPr>
          <a:xfrm>
            <a:off x="7871854" y="5121566"/>
            <a:ext cx="3286296" cy="2734909"/>
          </a:xfrm>
          <a:prstGeom prst="rect">
            <a:avLst/>
          </a:prstGeom>
        </p:spPr>
      </p:pic>
      <p:sp>
        <p:nvSpPr>
          <p:cNvPr id="9" name="TextBox 8"/>
          <p:cNvSpPr txBox="1"/>
          <p:nvPr/>
        </p:nvSpPr>
        <p:spPr>
          <a:xfrm>
            <a:off x="1075037" y="5288693"/>
            <a:ext cx="6635577" cy="2400657"/>
          </a:xfrm>
          <a:prstGeom prst="rect">
            <a:avLst/>
          </a:prstGeom>
          <a:noFill/>
        </p:spPr>
        <p:txBody>
          <a:bodyPr wrap="square" rtlCol="0">
            <a:spAutoFit/>
          </a:bodyPr>
          <a:lstStyle/>
          <a:p>
            <a:r>
              <a:rPr lang="en-US" sz="3000" b="1" dirty="0" smtClean="0"/>
              <a:t>Multivista</a:t>
            </a:r>
            <a:r>
              <a:rPr lang="en-US" sz="3000" dirty="0" smtClean="0"/>
              <a:t> is not intended to replace the plansroom and will not contain all documents for a building.  Multivista will be tailored to contain the relevant information requested by FMD.</a:t>
            </a:r>
            <a:endParaRPr lang="en-US" sz="3000" dirty="0"/>
          </a:p>
        </p:txBody>
      </p:sp>
    </p:spTree>
    <p:extLst>
      <p:ext uri="{BB962C8B-B14F-4D97-AF65-F5344CB8AC3E}">
        <p14:creationId xmlns:p14="http://schemas.microsoft.com/office/powerpoint/2010/main" val="6062254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7" name="TextBox 16"/>
          <p:cNvSpPr txBox="1"/>
          <p:nvPr/>
        </p:nvSpPr>
        <p:spPr>
          <a:xfrm>
            <a:off x="825842" y="735227"/>
            <a:ext cx="3250858" cy="646331"/>
          </a:xfrm>
          <a:prstGeom prst="rect">
            <a:avLst/>
          </a:prstGeom>
          <a:noFill/>
        </p:spPr>
        <p:txBody>
          <a:bodyPr wrap="square" rtlCol="0">
            <a:spAutoFit/>
          </a:bodyPr>
          <a:lstStyle/>
          <a:p>
            <a:r>
              <a:rPr lang="en-US" sz="3600" b="1" dirty="0" smtClean="0"/>
              <a:t>Currently</a:t>
            </a:r>
            <a:endParaRPr lang="en-US" sz="3600" b="1" dirty="0"/>
          </a:p>
        </p:txBody>
      </p:sp>
      <p:sp>
        <p:nvSpPr>
          <p:cNvPr id="18" name="TextBox 17"/>
          <p:cNvSpPr txBox="1"/>
          <p:nvPr/>
        </p:nvSpPr>
        <p:spPr>
          <a:xfrm>
            <a:off x="3732675" y="905691"/>
            <a:ext cx="7182252" cy="4093428"/>
          </a:xfrm>
          <a:prstGeom prst="rect">
            <a:avLst/>
          </a:prstGeom>
          <a:noFill/>
        </p:spPr>
        <p:txBody>
          <a:bodyPr wrap="square" rtlCol="0">
            <a:spAutoFit/>
          </a:bodyPr>
          <a:lstStyle/>
          <a:p>
            <a:r>
              <a:rPr lang="en-US" sz="2600" dirty="0" smtClean="0"/>
              <a:t>At this time the location information for shut offs and equipment in the form of push pens is being added to our basic floor plans.  In the future we plan to upload corresponding documents (drawings and O&amp;M manuals) and link the push pens to these documents. </a:t>
            </a:r>
          </a:p>
          <a:p>
            <a:endParaRPr lang="en-US" sz="2600" dirty="0"/>
          </a:p>
          <a:p>
            <a:r>
              <a:rPr lang="en-US" sz="2600" dirty="0" smtClean="0"/>
              <a:t>OUA currently uses Multivista for new projects that include construction document access, time stamped photos of the construction project, and drone imaging of site development during construction.</a:t>
            </a:r>
            <a:endParaRPr lang="en-US" sz="2600" dirty="0"/>
          </a:p>
        </p:txBody>
      </p:sp>
      <p:pic>
        <p:nvPicPr>
          <p:cNvPr id="19" name="Picture 18"/>
          <p:cNvPicPr>
            <a:picLocks noChangeAspect="1"/>
          </p:cNvPicPr>
          <p:nvPr/>
        </p:nvPicPr>
        <p:blipFill rotWithShape="1">
          <a:blip r:embed="rId3"/>
          <a:srcRect l="21852" t="9458" r="26392"/>
          <a:stretch/>
        </p:blipFill>
        <p:spPr>
          <a:xfrm>
            <a:off x="1295402" y="2243068"/>
            <a:ext cx="2019129" cy="1987369"/>
          </a:xfrm>
          <a:prstGeom prst="rect">
            <a:avLst/>
          </a:prstGeom>
        </p:spPr>
      </p:pic>
      <p:sp>
        <p:nvSpPr>
          <p:cNvPr id="21" name="TextBox 20"/>
          <p:cNvSpPr txBox="1"/>
          <p:nvPr/>
        </p:nvSpPr>
        <p:spPr>
          <a:xfrm>
            <a:off x="986740" y="5860629"/>
            <a:ext cx="4389932" cy="2246769"/>
          </a:xfrm>
          <a:prstGeom prst="rect">
            <a:avLst/>
          </a:prstGeom>
          <a:noFill/>
        </p:spPr>
        <p:txBody>
          <a:bodyPr wrap="square" rtlCol="0">
            <a:spAutoFit/>
          </a:bodyPr>
          <a:lstStyle/>
          <a:p>
            <a:r>
              <a:rPr lang="en-US" sz="2800" dirty="0" smtClean="0"/>
              <a:t>Potential customers include FMD maintenance &amp; repair personnel, OUA &amp; FMD Project managers and Design Professionals</a:t>
            </a:r>
            <a:endParaRPr lang="en-US" dirty="0" smtClean="0"/>
          </a:p>
        </p:txBody>
      </p:sp>
      <p:pic>
        <p:nvPicPr>
          <p:cNvPr id="22" name="Picture 21"/>
          <p:cNvPicPr>
            <a:picLocks noChangeAspect="1"/>
          </p:cNvPicPr>
          <p:nvPr/>
        </p:nvPicPr>
        <p:blipFill rotWithShape="1">
          <a:blip r:embed="rId4"/>
          <a:srcRect t="23866" r="4205" b="24016"/>
          <a:stretch/>
        </p:blipFill>
        <p:spPr>
          <a:xfrm>
            <a:off x="5495996" y="5860628"/>
            <a:ext cx="5124403" cy="2088292"/>
          </a:xfrm>
          <a:prstGeom prst="rect">
            <a:avLst/>
          </a:prstGeom>
        </p:spPr>
      </p:pic>
    </p:spTree>
    <p:extLst>
      <p:ext uri="{BB962C8B-B14F-4D97-AF65-F5344CB8AC3E}">
        <p14:creationId xmlns:p14="http://schemas.microsoft.com/office/powerpoint/2010/main" val="15233010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261" b="6587"/>
          <a:stretch/>
        </p:blipFill>
        <p:spPr>
          <a:xfrm>
            <a:off x="1234561" y="1611796"/>
            <a:ext cx="8128895" cy="4260182"/>
          </a:xfrm>
          <a:prstGeom prst="rect">
            <a:avLst/>
          </a:prstGeom>
        </p:spPr>
      </p:pic>
      <p:sp>
        <p:nvSpPr>
          <p:cNvPr id="3" name="TextBox 2"/>
          <p:cNvSpPr txBox="1"/>
          <p:nvPr/>
        </p:nvSpPr>
        <p:spPr>
          <a:xfrm>
            <a:off x="889686" y="729050"/>
            <a:ext cx="4460789" cy="646331"/>
          </a:xfrm>
          <a:prstGeom prst="rect">
            <a:avLst/>
          </a:prstGeom>
          <a:noFill/>
        </p:spPr>
        <p:txBody>
          <a:bodyPr wrap="square" rtlCol="0">
            <a:spAutoFit/>
          </a:bodyPr>
          <a:lstStyle/>
          <a:p>
            <a:r>
              <a:rPr lang="en-US" sz="3600" b="1" dirty="0" smtClean="0"/>
              <a:t>What it looks like…</a:t>
            </a:r>
            <a:endParaRPr lang="en-US" sz="3600" b="1" dirty="0"/>
          </a:p>
        </p:txBody>
      </p:sp>
      <p:sp>
        <p:nvSpPr>
          <p:cNvPr id="4" name="TextBox 3"/>
          <p:cNvSpPr txBox="1"/>
          <p:nvPr/>
        </p:nvSpPr>
        <p:spPr>
          <a:xfrm>
            <a:off x="889686" y="6231430"/>
            <a:ext cx="10676238" cy="1938992"/>
          </a:xfrm>
          <a:prstGeom prst="rect">
            <a:avLst/>
          </a:prstGeom>
          <a:noFill/>
        </p:spPr>
        <p:txBody>
          <a:bodyPr wrap="square" rtlCol="0">
            <a:spAutoFit/>
          </a:bodyPr>
          <a:lstStyle/>
          <a:p>
            <a:r>
              <a:rPr lang="en-US" sz="2400" dirty="0" smtClean="0"/>
              <a:t>The push pens are color coded to the matched </a:t>
            </a:r>
            <a:r>
              <a:rPr lang="en-US" sz="2400" dirty="0" smtClean="0"/>
              <a:t>utility </a:t>
            </a:r>
            <a:r>
              <a:rPr lang="en-US" sz="2400" dirty="0" smtClean="0">
                <a:solidFill>
                  <a:srgbClr val="FF0000"/>
                </a:solidFill>
              </a:rPr>
              <a:t>using nationally recognized designated colors</a:t>
            </a:r>
            <a:r>
              <a:rPr lang="en-US" sz="2400" dirty="0" smtClean="0"/>
              <a:t>.  </a:t>
            </a:r>
            <a:r>
              <a:rPr lang="en-US" sz="2400" dirty="0" smtClean="0"/>
              <a:t>Hovering over a push pen shows a pop-up with a brief description.  In this case (PIU-2_19-CP-1355) shows the VAV Powered Induction Unit with the project number.  Once links have been established; users will be able to click a push pen and bring up the related documents.</a:t>
            </a:r>
            <a:endParaRPr lang="en-US" sz="2400" dirty="0"/>
          </a:p>
        </p:txBody>
      </p:sp>
    </p:spTree>
    <p:extLst>
      <p:ext uri="{BB962C8B-B14F-4D97-AF65-F5344CB8AC3E}">
        <p14:creationId xmlns:p14="http://schemas.microsoft.com/office/powerpoint/2010/main" val="22656249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2209591" y="807365"/>
            <a:ext cx="7819707" cy="1079460"/>
          </a:xfrm>
          <a:prstGeom prst="rect">
            <a:avLst/>
          </a:prstGeom>
          <a:effectLst/>
        </p:spPr>
        <p:txBody>
          <a:bodyPr vert="horz" lIns="91440" tIns="45720" rIns="91440" bIns="45720" rtlCol="0" anchor="ctr">
            <a:normAutofit fontScale="62500" lnSpcReduction="20000"/>
          </a:bodyPr>
          <a:lstStyle>
            <a:lvl1pPr algn="ctr" defTabSz="608945" rtl="0" eaLnBrk="1" latinLnBrk="0" hangingPunct="1">
              <a:spcBef>
                <a:spcPct val="0"/>
              </a:spcBef>
              <a:buNone/>
              <a:defRPr sz="5328"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390" dirty="0" smtClean="0">
                <a:solidFill>
                  <a:srgbClr val="C00000"/>
                </a:solidFill>
                <a:latin typeface="Adobe Gothic Std B" panose="020B0800000000000000" pitchFamily="34" charset="-128"/>
                <a:ea typeface="Adobe Gothic Std B" panose="020B0800000000000000" pitchFamily="34" charset="-128"/>
              </a:rPr>
              <a:t>BIM</a:t>
            </a:r>
          </a:p>
          <a:p>
            <a:r>
              <a:rPr lang="en-US" sz="6390" dirty="0" smtClean="0">
                <a:solidFill>
                  <a:srgbClr val="C00000"/>
                </a:solidFill>
                <a:latin typeface="Adobe Gothic Std B" panose="020B0800000000000000" pitchFamily="34" charset="-128"/>
                <a:ea typeface="Adobe Gothic Std B" panose="020B0800000000000000" pitchFamily="34" charset="-128"/>
              </a:rPr>
              <a:t>(AiM Equipment Module)</a:t>
            </a:r>
            <a:endParaRPr lang="en-US" sz="6390" dirty="0">
              <a:solidFill>
                <a:srgbClr val="C00000"/>
              </a:solidFill>
              <a:latin typeface="Adobe Gothic Std B" panose="020B0800000000000000" pitchFamily="34" charset="-128"/>
              <a:ea typeface="Adobe Gothic Std B" panose="020B0800000000000000" pitchFamily="34" charset="-128"/>
            </a:endParaRPr>
          </a:p>
        </p:txBody>
      </p:sp>
      <p:sp>
        <p:nvSpPr>
          <p:cNvPr id="3" name="TextBox 2"/>
          <p:cNvSpPr txBox="1"/>
          <p:nvPr/>
        </p:nvSpPr>
        <p:spPr>
          <a:xfrm>
            <a:off x="867507" y="6453880"/>
            <a:ext cx="10503877" cy="1785104"/>
          </a:xfrm>
          <a:prstGeom prst="rect">
            <a:avLst/>
          </a:prstGeom>
          <a:noFill/>
        </p:spPr>
        <p:txBody>
          <a:bodyPr wrap="square" rtlCol="0">
            <a:spAutoFit/>
          </a:bodyPr>
          <a:lstStyle/>
          <a:p>
            <a:r>
              <a:rPr lang="en-US" sz="2200" b="1" dirty="0" smtClean="0"/>
              <a:t>FMD</a:t>
            </a:r>
            <a:r>
              <a:rPr lang="en-US" sz="2200" dirty="0" smtClean="0"/>
              <a:t> has a limited inventory of BIM models and is currently in the process of defining what information will most benefit Facilities Management and provide improvements in efficiency for our equipment inventory, preventative maintenance, and repair personnel. Our goal is to capture what is most relevant while considering the resource and monetary cost and balance the two for the most efficient outcome.</a:t>
            </a:r>
            <a:endParaRPr lang="en-US" sz="2200" dirty="0"/>
          </a:p>
        </p:txBody>
      </p:sp>
      <p:pic>
        <p:nvPicPr>
          <p:cNvPr id="4" name="Picture 3"/>
          <p:cNvPicPr/>
          <p:nvPr/>
        </p:nvPicPr>
        <p:blipFill>
          <a:blip r:embed="rId3"/>
          <a:stretch>
            <a:fillRect/>
          </a:stretch>
        </p:blipFill>
        <p:spPr>
          <a:xfrm>
            <a:off x="7371371" y="3808850"/>
            <a:ext cx="3464136" cy="2430966"/>
          </a:xfrm>
          <a:prstGeom prst="rect">
            <a:avLst/>
          </a:prstGeom>
        </p:spPr>
      </p:pic>
      <p:sp>
        <p:nvSpPr>
          <p:cNvPr id="5" name="TextBox 4"/>
          <p:cNvSpPr txBox="1"/>
          <p:nvPr/>
        </p:nvSpPr>
        <p:spPr>
          <a:xfrm>
            <a:off x="867507" y="1996638"/>
            <a:ext cx="10410092" cy="1785104"/>
          </a:xfrm>
          <a:prstGeom prst="rect">
            <a:avLst/>
          </a:prstGeom>
          <a:noFill/>
        </p:spPr>
        <p:txBody>
          <a:bodyPr wrap="square" rtlCol="0">
            <a:spAutoFit/>
          </a:bodyPr>
          <a:lstStyle/>
          <a:p>
            <a:r>
              <a:rPr lang="en-US" sz="2200" b="1" dirty="0"/>
              <a:t>BIM</a:t>
            </a:r>
            <a:r>
              <a:rPr lang="en-US" sz="2200" dirty="0"/>
              <a:t> or Building Information Modeling and is the process of creating design drawings in 3D with the capability of attaching physical and functional information to equipment, walls, floors, etc. This process provides a way to save both time and money by developing an efficient workflow that identifies conflicts during the design process instead of during construction.</a:t>
            </a:r>
          </a:p>
        </p:txBody>
      </p:sp>
      <p:sp>
        <p:nvSpPr>
          <p:cNvPr id="7" name="TextBox 6"/>
          <p:cNvSpPr txBox="1"/>
          <p:nvPr/>
        </p:nvSpPr>
        <p:spPr>
          <a:xfrm>
            <a:off x="1441940" y="4055982"/>
            <a:ext cx="5802923" cy="2123658"/>
          </a:xfrm>
          <a:prstGeom prst="rect">
            <a:avLst/>
          </a:prstGeom>
          <a:noFill/>
        </p:spPr>
        <p:txBody>
          <a:bodyPr wrap="square" rtlCol="0">
            <a:spAutoFit/>
          </a:bodyPr>
          <a:lstStyle/>
          <a:p>
            <a:r>
              <a:rPr lang="en-US" sz="2200" b="1" dirty="0"/>
              <a:t>BIM</a:t>
            </a:r>
            <a:r>
              <a:rPr lang="en-US" sz="2200" dirty="0"/>
              <a:t> also facilitates the extraction of information using COBIE that can be input into database systems like AiM. This gives the ability to streamline the process of gathering valuable information and providing quick access when needed</a:t>
            </a:r>
            <a:r>
              <a:rPr lang="en-US" sz="2200" dirty="0" smtClean="0"/>
              <a:t>.</a:t>
            </a:r>
            <a:endParaRPr lang="en-US" sz="2200" dirty="0"/>
          </a:p>
        </p:txBody>
      </p:sp>
    </p:spTree>
    <p:extLst>
      <p:ext uri="{BB962C8B-B14F-4D97-AF65-F5344CB8AC3E}">
        <p14:creationId xmlns:p14="http://schemas.microsoft.com/office/powerpoint/2010/main" val="21435793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6" name="TextBox 5"/>
          <p:cNvSpPr txBox="1"/>
          <p:nvPr/>
        </p:nvSpPr>
        <p:spPr>
          <a:xfrm>
            <a:off x="1114892" y="1587463"/>
            <a:ext cx="9928245" cy="1569660"/>
          </a:xfrm>
          <a:prstGeom prst="rect">
            <a:avLst/>
          </a:prstGeom>
          <a:noFill/>
        </p:spPr>
        <p:txBody>
          <a:bodyPr wrap="square" rtlCol="0">
            <a:spAutoFit/>
          </a:bodyPr>
          <a:lstStyle/>
          <a:p>
            <a:r>
              <a:rPr lang="en-US" sz="2400" dirty="0" smtClean="0">
                <a:latin typeface="+mj-lt"/>
                <a:cs typeface="Times New Roman" panose="02020603050405020304" pitchFamily="18" charset="0"/>
              </a:rPr>
              <a:t>When a new building is built, personnel goes on site to inventory the equipment. They use paper inventory sheets and 2D floorplans, to locate the equipment and note relevant </a:t>
            </a:r>
            <a:r>
              <a:rPr lang="en-US" sz="2400" dirty="0" err="1" smtClean="0">
                <a:latin typeface="+mj-lt"/>
                <a:cs typeface="Times New Roman" panose="02020603050405020304" pitchFamily="18" charset="0"/>
              </a:rPr>
              <a:t>informaton</a:t>
            </a:r>
            <a:r>
              <a:rPr lang="en-US" sz="2400" dirty="0" smtClean="0">
                <a:latin typeface="+mj-lt"/>
                <a:cs typeface="Times New Roman" panose="02020603050405020304" pitchFamily="18" charset="0"/>
              </a:rPr>
              <a:t>. This information is then manually entered into AiM.</a:t>
            </a:r>
          </a:p>
          <a:p>
            <a:endParaRPr lang="en-US" sz="2400" dirty="0">
              <a:latin typeface="+mj-lt"/>
              <a:cs typeface="Times New Roman" panose="02020603050405020304" pitchFamily="18" charset="0"/>
            </a:endParaRPr>
          </a:p>
        </p:txBody>
      </p:sp>
      <p:sp>
        <p:nvSpPr>
          <p:cNvPr id="7" name="TextBox 6"/>
          <p:cNvSpPr txBox="1"/>
          <p:nvPr/>
        </p:nvSpPr>
        <p:spPr>
          <a:xfrm>
            <a:off x="1114893" y="847972"/>
            <a:ext cx="2046009" cy="646331"/>
          </a:xfrm>
          <a:prstGeom prst="rect">
            <a:avLst/>
          </a:prstGeom>
          <a:noFill/>
        </p:spPr>
        <p:txBody>
          <a:bodyPr wrap="none" rtlCol="0">
            <a:spAutoFit/>
          </a:bodyPr>
          <a:lstStyle/>
          <a:p>
            <a:r>
              <a:rPr lang="en-US" sz="3600" b="1" dirty="0" smtClean="0"/>
              <a:t>Currently</a:t>
            </a:r>
            <a:endParaRPr lang="en-US" sz="3600" b="1" dirty="0"/>
          </a:p>
        </p:txBody>
      </p:sp>
      <p:pic>
        <p:nvPicPr>
          <p:cNvPr id="4" name="Picture 3"/>
          <p:cNvPicPr>
            <a:picLocks noChangeAspect="1"/>
          </p:cNvPicPr>
          <p:nvPr/>
        </p:nvPicPr>
        <p:blipFill rotWithShape="1">
          <a:blip r:embed="rId3"/>
          <a:srcRect l="17" t="12439" r="61457" b="48814"/>
          <a:stretch/>
        </p:blipFill>
        <p:spPr>
          <a:xfrm>
            <a:off x="4773885" y="4255477"/>
            <a:ext cx="6163744" cy="3041009"/>
          </a:xfrm>
          <a:prstGeom prst="rect">
            <a:avLst/>
          </a:prstGeom>
        </p:spPr>
      </p:pic>
      <p:sp>
        <p:nvSpPr>
          <p:cNvPr id="2" name="TextBox 1"/>
          <p:cNvSpPr txBox="1"/>
          <p:nvPr/>
        </p:nvSpPr>
        <p:spPr>
          <a:xfrm>
            <a:off x="1114892" y="2788618"/>
            <a:ext cx="9922203" cy="461665"/>
          </a:xfrm>
          <a:prstGeom prst="rect">
            <a:avLst/>
          </a:prstGeom>
          <a:noFill/>
        </p:spPr>
        <p:txBody>
          <a:bodyPr wrap="none" rtlCol="0">
            <a:spAutoFit/>
          </a:bodyPr>
          <a:lstStyle/>
          <a:p>
            <a:r>
              <a:rPr lang="en-US" sz="2400" dirty="0" smtClean="0"/>
              <a:t>For existing buildings changes are received by phone, email or hand written notes.</a:t>
            </a:r>
            <a:endParaRPr lang="en-US" sz="2400" dirty="0"/>
          </a:p>
        </p:txBody>
      </p:sp>
      <p:sp>
        <p:nvSpPr>
          <p:cNvPr id="3" name="TextBox 2"/>
          <p:cNvSpPr txBox="1"/>
          <p:nvPr/>
        </p:nvSpPr>
        <p:spPr>
          <a:xfrm>
            <a:off x="1114892" y="3842462"/>
            <a:ext cx="3492277" cy="3693319"/>
          </a:xfrm>
          <a:prstGeom prst="rect">
            <a:avLst/>
          </a:prstGeom>
          <a:noFill/>
        </p:spPr>
        <p:txBody>
          <a:bodyPr wrap="square" rtlCol="0">
            <a:spAutoFit/>
          </a:bodyPr>
          <a:lstStyle/>
          <a:p>
            <a:r>
              <a:rPr lang="en-US" sz="2400" dirty="0">
                <a:latin typeface="+mj-lt"/>
                <a:cs typeface="Times New Roman" panose="02020603050405020304" pitchFamily="18" charset="0"/>
              </a:rPr>
              <a:t>FMD is currently capturing and inputting into AiM the following information:</a:t>
            </a:r>
          </a:p>
          <a:p>
            <a:pPr marL="800100" lvl="1" indent="-342900">
              <a:buFont typeface="Arial" panose="020B0604020202020204" pitchFamily="34" charset="0"/>
              <a:buChar char="•"/>
            </a:pPr>
            <a:r>
              <a:rPr lang="en-US" sz="2400" dirty="0">
                <a:latin typeface="+mj-lt"/>
                <a:cs typeface="Times New Roman" panose="02020603050405020304" pitchFamily="18" charset="0"/>
              </a:rPr>
              <a:t>	Inventory Part (Equipment ID)</a:t>
            </a:r>
          </a:p>
          <a:p>
            <a:pPr marL="800100" lvl="1" indent="-342900">
              <a:buFont typeface="Arial" panose="020B0604020202020204" pitchFamily="34" charset="0"/>
              <a:buChar char="•"/>
            </a:pPr>
            <a:r>
              <a:rPr lang="en-US" sz="2400" dirty="0">
                <a:latin typeface="+mj-lt"/>
                <a:cs typeface="Times New Roman" panose="02020603050405020304" pitchFamily="18" charset="0"/>
              </a:rPr>
              <a:t>	Description</a:t>
            </a:r>
          </a:p>
          <a:p>
            <a:pPr marL="800100" lvl="1" indent="-342900">
              <a:buFont typeface="Arial" panose="020B0604020202020204" pitchFamily="34" charset="0"/>
              <a:buChar char="•"/>
            </a:pPr>
            <a:r>
              <a:rPr lang="en-US" sz="2400" dirty="0">
                <a:latin typeface="+mj-lt"/>
                <a:cs typeface="Times New Roman" panose="02020603050405020304" pitchFamily="18" charset="0"/>
              </a:rPr>
              <a:t>	Floor</a:t>
            </a:r>
          </a:p>
          <a:p>
            <a:pPr marL="800100" lvl="1" indent="-342900">
              <a:buFont typeface="Arial" panose="020B0604020202020204" pitchFamily="34" charset="0"/>
              <a:buChar char="•"/>
            </a:pPr>
            <a:r>
              <a:rPr lang="en-US" sz="2400" dirty="0">
                <a:latin typeface="+mj-lt"/>
                <a:cs typeface="Times New Roman" panose="02020603050405020304" pitchFamily="18" charset="0"/>
              </a:rPr>
              <a:t>	Room</a:t>
            </a:r>
          </a:p>
          <a:p>
            <a:pPr marL="800100" lvl="1" indent="-342900">
              <a:buFont typeface="Arial" panose="020B0604020202020204" pitchFamily="34" charset="0"/>
              <a:buChar char="•"/>
            </a:pPr>
            <a:r>
              <a:rPr lang="en-US" sz="2400" dirty="0">
                <a:latin typeface="+mj-lt"/>
                <a:cs typeface="Times New Roman" panose="02020603050405020304" pitchFamily="18" charset="0"/>
              </a:rPr>
              <a:t>	Any notes needed</a:t>
            </a:r>
          </a:p>
          <a:p>
            <a:endParaRPr lang="en-US" dirty="0"/>
          </a:p>
        </p:txBody>
      </p:sp>
    </p:spTree>
    <p:extLst>
      <p:ext uri="{BB962C8B-B14F-4D97-AF65-F5344CB8AC3E}">
        <p14:creationId xmlns:p14="http://schemas.microsoft.com/office/powerpoint/2010/main" val="11322665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10.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1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12.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2.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3.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4.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5.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6.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7.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8.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ppt/theme/themeOverride9.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
  <TotalTime>0</TotalTime>
  <Words>1200</Words>
  <Application>Microsoft Office PowerPoint</Application>
  <PresentationFormat>Ledger Paper (11x17 in)</PresentationFormat>
  <Paragraphs>67</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Adobe Gothic Std B</vt:lpstr>
      <vt:lpstr>Arial</vt:lpstr>
      <vt:lpstr>Calibri</vt:lpstr>
      <vt:lpstr>Garamond</vt:lpstr>
      <vt:lpstr>Times New Roman</vt:lpstr>
      <vt:lpstr>Organic</vt:lpstr>
      <vt:lpstr>FMD Data Sources</vt:lpstr>
      <vt:lpstr>PowerPoint Presentation</vt:lpstr>
      <vt:lpstr>Plansroom</vt:lpstr>
      <vt:lpstr>PowerPoint Presentation</vt:lpstr>
      <vt:lpstr>MultiVista</vt:lpstr>
      <vt:lpstr>PowerPoint Presentation</vt:lpstr>
      <vt:lpstr>PowerPoint Presentation</vt:lpstr>
      <vt:lpstr>PowerPoint Presentation</vt:lpstr>
      <vt:lpstr>PowerPoint Presentation</vt:lpstr>
      <vt:lpstr>GIS</vt:lpstr>
      <vt:lpstr>PowerPoint Presentation</vt:lpstr>
      <vt:lpstr>AiM - Property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A Johnson</dc:creator>
  <cp:lastModifiedBy>Peggy A Johnson</cp:lastModifiedBy>
  <cp:revision>49</cp:revision>
  <cp:lastPrinted>2020-11-06T14:42:03Z</cp:lastPrinted>
  <dcterms:created xsi:type="dcterms:W3CDTF">2020-08-25T14:41:00Z</dcterms:created>
  <dcterms:modified xsi:type="dcterms:W3CDTF">2020-12-02T14:49:52Z</dcterms:modified>
</cp:coreProperties>
</file>